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notesMasterIdLst>
    <p:notesMasterId r:id="rId18"/>
  </p:notesMasterIdLst>
  <p:sldIdLst>
    <p:sldId id="256" r:id="rId3"/>
    <p:sldId id="310" r:id="rId4"/>
    <p:sldId id="321" r:id="rId5"/>
    <p:sldId id="318" r:id="rId6"/>
    <p:sldId id="316" r:id="rId7"/>
    <p:sldId id="263" r:id="rId8"/>
    <p:sldId id="295" r:id="rId9"/>
    <p:sldId id="317" r:id="rId10"/>
    <p:sldId id="311" r:id="rId11"/>
    <p:sldId id="319" r:id="rId12"/>
    <p:sldId id="312" r:id="rId13"/>
    <p:sldId id="313" r:id="rId14"/>
    <p:sldId id="314" r:id="rId15"/>
    <p:sldId id="315" r:id="rId16"/>
    <p:sldId id="320" r:id="rId17"/>
  </p:sldIdLst>
  <p:sldSz cx="12192000" cy="6858000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6441" autoAdjust="0"/>
  </p:normalViewPr>
  <p:slideViewPr>
    <p:cSldViewPr snapToGrid="0">
      <p:cViewPr varScale="1">
        <p:scale>
          <a:sx n="95" d="100"/>
          <a:sy n="95" d="100"/>
        </p:scale>
        <p:origin x="60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281488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E84452-500D-484C-B6B4-F011C72BE5EB}" type="datetimeFigureOut">
              <a:rPr lang="en-GB" smtClean="0"/>
              <a:t>28/07/2025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573088" y="1336675"/>
            <a:ext cx="6413500" cy="36083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281488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5503D6-50BA-4177-B5D4-94F53FC0CE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25621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811C1F-C619-644C-2079-8E993C5E51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6526DE39-FB00-F298-82B8-6F0EE4B19FB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025333EE-FB9B-46FF-B984-372B34CFC4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1544B95-5935-1494-67D9-678FF9B73E2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C550C-AACF-417A-A7D2-93B52A7C3FB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0152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5503D6-50BA-4177-B5D4-94F53FC0CEC8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05119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5503D6-50BA-4177-B5D4-94F53FC0CEC8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04756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0640" cy="1143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0640" cy="46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10000"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/>
          </p:nvPr>
        </p:nvSpPr>
        <p:spPr>
          <a:xfrm>
            <a:off x="609480" y="1655280"/>
            <a:ext cx="10970640" cy="46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10000"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0640" cy="1143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3560" cy="46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10000"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6231240" y="1604520"/>
            <a:ext cx="5353560" cy="46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10000"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/>
          </p:nvPr>
        </p:nvSpPr>
        <p:spPr>
          <a:xfrm>
            <a:off x="609480" y="1655280"/>
            <a:ext cx="5353560" cy="46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10000"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/>
          </p:nvPr>
        </p:nvSpPr>
        <p:spPr>
          <a:xfrm>
            <a:off x="6231240" y="1655280"/>
            <a:ext cx="5353560" cy="46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10000"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0640" cy="1143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2320" cy="46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10000"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/>
          </p:nvPr>
        </p:nvSpPr>
        <p:spPr>
          <a:xfrm>
            <a:off x="4318920" y="1604520"/>
            <a:ext cx="3532320" cy="46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10000"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/>
          </p:nvPr>
        </p:nvSpPr>
        <p:spPr>
          <a:xfrm>
            <a:off x="8028000" y="1604520"/>
            <a:ext cx="3532320" cy="46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10000"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/>
          </p:nvPr>
        </p:nvSpPr>
        <p:spPr>
          <a:xfrm>
            <a:off x="609480" y="1655280"/>
            <a:ext cx="3532320" cy="46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10000"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/>
          </p:nvPr>
        </p:nvSpPr>
        <p:spPr>
          <a:xfrm>
            <a:off x="4318920" y="1655280"/>
            <a:ext cx="3532320" cy="46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10000"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/>
          </p:nvPr>
        </p:nvSpPr>
        <p:spPr>
          <a:xfrm>
            <a:off x="8028000" y="1655280"/>
            <a:ext cx="3532320" cy="46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10000"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eneric CENE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6"/>
          <p:cNvSpPr/>
          <p:nvPr userDrawn="1"/>
        </p:nvSpPr>
        <p:spPr>
          <a:xfrm>
            <a:off x="-12928" y="6602850"/>
            <a:ext cx="12198463" cy="255150"/>
          </a:xfrm>
          <a:prstGeom prst="rect">
            <a:avLst/>
          </a:prstGeom>
          <a:solidFill>
            <a:srgbClr val="002556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/>
              <a:t>M&amp;M 2025</a:t>
            </a:r>
          </a:p>
        </p:txBody>
      </p:sp>
      <p:sp>
        <p:nvSpPr>
          <p:cNvPr id="12" name="Rectangle 3"/>
          <p:cNvSpPr/>
          <p:nvPr userDrawn="1"/>
        </p:nvSpPr>
        <p:spPr>
          <a:xfrm>
            <a:off x="-6465" y="0"/>
            <a:ext cx="12192000" cy="800647"/>
          </a:xfrm>
          <a:prstGeom prst="rect">
            <a:avLst/>
          </a:prstGeom>
          <a:solidFill>
            <a:srgbClr val="002556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Foliennummernplatzhalter 5"/>
          <p:cNvSpPr txBox="1">
            <a:spLocks/>
          </p:cNvSpPr>
          <p:nvPr userDrawn="1"/>
        </p:nvSpPr>
        <p:spPr>
          <a:xfrm>
            <a:off x="9448798" y="6602849"/>
            <a:ext cx="2743200" cy="25515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4DAD767-8264-4C7D-B2A7-1F53882DFE7D}" type="slidenum">
              <a:rPr lang="de-DE" smtClean="0">
                <a:solidFill>
                  <a:schemeClr val="bg1"/>
                </a:solidFill>
              </a:rPr>
              <a:pPr/>
              <a:t>‹#›</a:t>
            </a:fld>
            <a:endParaRPr lang="de-DE">
              <a:solidFill>
                <a:schemeClr val="bg1"/>
              </a:solidFill>
            </a:endParaRPr>
          </a:p>
        </p:txBody>
      </p:sp>
      <p:sp>
        <p:nvSpPr>
          <p:cNvPr id="24" name="Datumsplatzhalter 3"/>
          <p:cNvSpPr txBox="1">
            <a:spLocks/>
          </p:cNvSpPr>
          <p:nvPr userDrawn="1"/>
        </p:nvSpPr>
        <p:spPr>
          <a:xfrm>
            <a:off x="-6465" y="6602849"/>
            <a:ext cx="2743200" cy="2551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782B0BD-644D-43F5-9704-6795830DCA24}" type="datetimeFigureOut">
              <a:rPr lang="de-DE" smtClean="0">
                <a:solidFill>
                  <a:schemeClr val="bg1"/>
                </a:solidFill>
              </a:rPr>
              <a:pPr/>
              <a:t>28.07.2025</a:t>
            </a:fld>
            <a:endParaRPr lang="de-DE">
              <a:solidFill>
                <a:schemeClr val="bg1"/>
              </a:solidFill>
            </a:endParaRPr>
          </a:p>
        </p:txBody>
      </p:sp>
      <p:sp>
        <p:nvSpPr>
          <p:cNvPr id="26" name="Textplatzhalter 25"/>
          <p:cNvSpPr>
            <a:spLocks noGrp="1"/>
          </p:cNvSpPr>
          <p:nvPr>
            <p:ph type="body" sz="quarter" idx="12" hasCustomPrompt="1"/>
          </p:nvPr>
        </p:nvSpPr>
        <p:spPr>
          <a:xfrm>
            <a:off x="1757503" y="143342"/>
            <a:ext cx="8402880" cy="4762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Slide Title</a:t>
            </a:r>
          </a:p>
        </p:txBody>
      </p:sp>
      <p:pic>
        <p:nvPicPr>
          <p:cNvPr id="10" name="Grafik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37" y="48657"/>
            <a:ext cx="1700866" cy="705036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7397" y="78834"/>
            <a:ext cx="1917589" cy="644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28854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0640" cy="1143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subTitle"/>
          </p:nvPr>
        </p:nvSpPr>
        <p:spPr>
          <a:xfrm>
            <a:off x="609480" y="1425240"/>
            <a:ext cx="10970640" cy="456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0640" cy="1143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0640" cy="97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21000"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0640" cy="1143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3560" cy="97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21000"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7" name="PlaceHolder 3"/>
          <p:cNvSpPr>
            <a:spLocks noGrp="1"/>
          </p:cNvSpPr>
          <p:nvPr>
            <p:ph/>
          </p:nvPr>
        </p:nvSpPr>
        <p:spPr>
          <a:xfrm>
            <a:off x="6231240" y="1604520"/>
            <a:ext cx="5353560" cy="97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21000"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0640" cy="1143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0640" cy="5299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0640" cy="1143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09480" y="1425240"/>
            <a:ext cx="10970640" cy="456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0640" cy="1143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3560" cy="46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10000"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/>
          </p:nvPr>
        </p:nvSpPr>
        <p:spPr>
          <a:xfrm>
            <a:off x="6231240" y="1604520"/>
            <a:ext cx="5353560" cy="97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21000"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3" name="PlaceHolder 4"/>
          <p:cNvSpPr>
            <a:spLocks noGrp="1"/>
          </p:cNvSpPr>
          <p:nvPr>
            <p:ph/>
          </p:nvPr>
        </p:nvSpPr>
        <p:spPr>
          <a:xfrm>
            <a:off x="609480" y="1655280"/>
            <a:ext cx="5353560" cy="46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10000"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0640" cy="1143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3560" cy="97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21000"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/>
          </p:nvPr>
        </p:nvSpPr>
        <p:spPr>
          <a:xfrm>
            <a:off x="6231240" y="1604520"/>
            <a:ext cx="5353560" cy="46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10000"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7" name="PlaceHolder 4"/>
          <p:cNvSpPr>
            <a:spLocks noGrp="1"/>
          </p:cNvSpPr>
          <p:nvPr>
            <p:ph/>
          </p:nvPr>
        </p:nvSpPr>
        <p:spPr>
          <a:xfrm>
            <a:off x="6231240" y="1655280"/>
            <a:ext cx="5353560" cy="46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10000"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0640" cy="1143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3560" cy="46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10000"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/>
          </p:nvPr>
        </p:nvSpPr>
        <p:spPr>
          <a:xfrm>
            <a:off x="6231240" y="1604520"/>
            <a:ext cx="5353560" cy="46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10000"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/>
          </p:nvPr>
        </p:nvSpPr>
        <p:spPr>
          <a:xfrm>
            <a:off x="609480" y="1655280"/>
            <a:ext cx="10970640" cy="46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10000"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0640" cy="1143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0640" cy="46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10000"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/>
          </p:nvPr>
        </p:nvSpPr>
        <p:spPr>
          <a:xfrm>
            <a:off x="609480" y="1655280"/>
            <a:ext cx="10970640" cy="46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10000"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0640" cy="1143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3560" cy="46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10000"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/>
          </p:nvPr>
        </p:nvSpPr>
        <p:spPr>
          <a:xfrm>
            <a:off x="6231240" y="1604520"/>
            <a:ext cx="5353560" cy="46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10000"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/>
          </p:nvPr>
        </p:nvSpPr>
        <p:spPr>
          <a:xfrm>
            <a:off x="609480" y="1655280"/>
            <a:ext cx="5353560" cy="46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10000"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9" name="PlaceHolder 5"/>
          <p:cNvSpPr>
            <a:spLocks noGrp="1"/>
          </p:cNvSpPr>
          <p:nvPr>
            <p:ph/>
          </p:nvPr>
        </p:nvSpPr>
        <p:spPr>
          <a:xfrm>
            <a:off x="6231240" y="1655280"/>
            <a:ext cx="5353560" cy="46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10000"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0640" cy="1143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2320" cy="46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10000"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/>
          </p:nvPr>
        </p:nvSpPr>
        <p:spPr>
          <a:xfrm>
            <a:off x="4318920" y="1604520"/>
            <a:ext cx="3532320" cy="46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10000"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/>
          </p:nvPr>
        </p:nvSpPr>
        <p:spPr>
          <a:xfrm>
            <a:off x="8028000" y="1604520"/>
            <a:ext cx="3532320" cy="46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10000"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/>
          </p:nvPr>
        </p:nvSpPr>
        <p:spPr>
          <a:xfrm>
            <a:off x="609480" y="1655280"/>
            <a:ext cx="3532320" cy="46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10000"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5" name="PlaceHolder 6"/>
          <p:cNvSpPr>
            <a:spLocks noGrp="1"/>
          </p:cNvSpPr>
          <p:nvPr>
            <p:ph/>
          </p:nvPr>
        </p:nvSpPr>
        <p:spPr>
          <a:xfrm>
            <a:off x="4318920" y="1655280"/>
            <a:ext cx="3532320" cy="46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10000"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6" name="PlaceHolder 7"/>
          <p:cNvSpPr>
            <a:spLocks noGrp="1"/>
          </p:cNvSpPr>
          <p:nvPr>
            <p:ph/>
          </p:nvPr>
        </p:nvSpPr>
        <p:spPr>
          <a:xfrm>
            <a:off x="8028000" y="1655280"/>
            <a:ext cx="3532320" cy="46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10000"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B595F-4D1E-1CA4-AF4C-5896A7019C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4352846-5C78-E3B2-12A5-2DE2712CA2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95CF47-6795-98D1-E11C-C1415407C0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3F882-4DA5-49CE-9853-706FA7A3360E}" type="datetimeFigureOut">
              <a:rPr lang="en-GB" smtClean="0"/>
              <a:t>28/07/2025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8A19A3-F38F-FD8E-2484-6790AAF318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477AC4-E317-3E8F-137D-B99ADA768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E8ADD6-B482-4105-828A-6ED8A83B9CA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483234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eneric CENE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6"/>
          <p:cNvSpPr/>
          <p:nvPr userDrawn="1"/>
        </p:nvSpPr>
        <p:spPr>
          <a:xfrm>
            <a:off x="-12928" y="6602850"/>
            <a:ext cx="12198463" cy="255150"/>
          </a:xfrm>
          <a:prstGeom prst="rect">
            <a:avLst/>
          </a:prstGeom>
          <a:solidFill>
            <a:srgbClr val="002556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/>
              <a:t>M&amp;M 2025</a:t>
            </a:r>
          </a:p>
        </p:txBody>
      </p:sp>
      <p:sp>
        <p:nvSpPr>
          <p:cNvPr id="12" name="Rectangle 3"/>
          <p:cNvSpPr/>
          <p:nvPr userDrawn="1"/>
        </p:nvSpPr>
        <p:spPr>
          <a:xfrm>
            <a:off x="-6465" y="0"/>
            <a:ext cx="12192000" cy="800647"/>
          </a:xfrm>
          <a:prstGeom prst="rect">
            <a:avLst/>
          </a:prstGeom>
          <a:solidFill>
            <a:srgbClr val="002556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Foliennummernplatzhalter 5"/>
          <p:cNvSpPr txBox="1">
            <a:spLocks/>
          </p:cNvSpPr>
          <p:nvPr userDrawn="1"/>
        </p:nvSpPr>
        <p:spPr>
          <a:xfrm>
            <a:off x="9448798" y="6602849"/>
            <a:ext cx="2743200" cy="25515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4DAD767-8264-4C7D-B2A7-1F53882DFE7D}" type="slidenum">
              <a:rPr lang="de-DE" smtClean="0">
                <a:solidFill>
                  <a:schemeClr val="bg1"/>
                </a:solidFill>
              </a:rPr>
              <a:pPr/>
              <a:t>‹#›</a:t>
            </a:fld>
            <a:endParaRPr lang="de-DE">
              <a:solidFill>
                <a:schemeClr val="bg1"/>
              </a:solidFill>
            </a:endParaRPr>
          </a:p>
        </p:txBody>
      </p:sp>
      <p:sp>
        <p:nvSpPr>
          <p:cNvPr id="24" name="Datumsplatzhalter 3"/>
          <p:cNvSpPr txBox="1">
            <a:spLocks/>
          </p:cNvSpPr>
          <p:nvPr userDrawn="1"/>
        </p:nvSpPr>
        <p:spPr>
          <a:xfrm>
            <a:off x="-6465" y="6602849"/>
            <a:ext cx="2743200" cy="2551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782B0BD-644D-43F5-9704-6795830DCA24}" type="datetimeFigureOut">
              <a:rPr lang="de-DE" smtClean="0">
                <a:solidFill>
                  <a:schemeClr val="bg1"/>
                </a:solidFill>
              </a:rPr>
              <a:pPr/>
              <a:t>28.07.2025</a:t>
            </a:fld>
            <a:endParaRPr lang="de-DE">
              <a:solidFill>
                <a:schemeClr val="bg1"/>
              </a:solidFill>
            </a:endParaRPr>
          </a:p>
        </p:txBody>
      </p:sp>
      <p:sp>
        <p:nvSpPr>
          <p:cNvPr id="26" name="Textplatzhalter 25"/>
          <p:cNvSpPr>
            <a:spLocks noGrp="1"/>
          </p:cNvSpPr>
          <p:nvPr>
            <p:ph type="body" sz="quarter" idx="12" hasCustomPrompt="1"/>
          </p:nvPr>
        </p:nvSpPr>
        <p:spPr>
          <a:xfrm>
            <a:off x="1757503" y="143342"/>
            <a:ext cx="8402880" cy="4762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Slide Title</a:t>
            </a:r>
          </a:p>
        </p:txBody>
      </p:sp>
      <p:pic>
        <p:nvPicPr>
          <p:cNvPr id="10" name="Grafik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37" y="48657"/>
            <a:ext cx="1700866" cy="705036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7397" y="78834"/>
            <a:ext cx="1917589" cy="644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0903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0640" cy="1143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0640" cy="97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21000"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0640" cy="1143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3560" cy="97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21000"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/>
          </p:nvPr>
        </p:nvSpPr>
        <p:spPr>
          <a:xfrm>
            <a:off x="6231240" y="1604520"/>
            <a:ext cx="5353560" cy="97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21000"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0640" cy="1143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0640" cy="5299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0640" cy="1143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3560" cy="46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10000"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/>
          </p:nvPr>
        </p:nvSpPr>
        <p:spPr>
          <a:xfrm>
            <a:off x="6231240" y="1604520"/>
            <a:ext cx="5353560" cy="97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21000"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/>
          </p:nvPr>
        </p:nvSpPr>
        <p:spPr>
          <a:xfrm>
            <a:off x="609480" y="1655280"/>
            <a:ext cx="5353560" cy="46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10000"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0640" cy="1143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3560" cy="97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21000"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/>
          </p:nvPr>
        </p:nvSpPr>
        <p:spPr>
          <a:xfrm>
            <a:off x="6231240" y="1604520"/>
            <a:ext cx="5353560" cy="46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10000"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/>
          </p:nvPr>
        </p:nvSpPr>
        <p:spPr>
          <a:xfrm>
            <a:off x="6231240" y="1655280"/>
            <a:ext cx="5353560" cy="46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10000"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0640" cy="1143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3560" cy="46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10000"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/>
          </p:nvPr>
        </p:nvSpPr>
        <p:spPr>
          <a:xfrm>
            <a:off x="6231240" y="1604520"/>
            <a:ext cx="5353560" cy="46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10000"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/>
          </p:nvPr>
        </p:nvSpPr>
        <p:spPr>
          <a:xfrm>
            <a:off x="609480" y="1655280"/>
            <a:ext cx="10970640" cy="46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10000"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r>
              <a:rPr lang="en-US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77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0640" cy="1143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US" sz="18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0640" cy="97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4000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latin typeface="Arial"/>
              </a:rPr>
              <a:t>Seventh Outline Level</a:t>
            </a:r>
          </a:p>
        </p:txBody>
      </p:sp>
      <p:sp>
        <p:nvSpPr>
          <p:cNvPr id="40" name="PlaceHolder 3"/>
          <p:cNvSpPr>
            <a:spLocks noGrp="1"/>
          </p:cNvSpPr>
          <p:nvPr>
            <p:ph type="body"/>
          </p:nvPr>
        </p:nvSpPr>
        <p:spPr>
          <a:xfrm>
            <a:off x="609480" y="1711800"/>
            <a:ext cx="10970640" cy="97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4000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6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t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2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7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29.png"/><Relationship Id="rId4" Type="http://schemas.openxmlformats.org/officeDocument/2006/relationships/image" Target="../media/image28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0" Type="http://schemas.openxmlformats.org/officeDocument/2006/relationships/image" Target="../media/image40.png"/><Relationship Id="rId4" Type="http://schemas.openxmlformats.org/officeDocument/2006/relationships/image" Target="../media/image34.jpg"/><Relationship Id="rId9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microsoft.com/office/2007/relationships/media" Target="../media/media2.mp4"/><Relationship Id="rId7" Type="http://schemas.openxmlformats.org/officeDocument/2006/relationships/slideLayout" Target="../slideLayouts/slideLayout27.xml"/><Relationship Id="rId12" Type="http://schemas.openxmlformats.org/officeDocument/2006/relationships/image" Target="../media/image17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11" Type="http://schemas.openxmlformats.org/officeDocument/2006/relationships/image" Target="../media/image16.png"/><Relationship Id="rId5" Type="http://schemas.microsoft.com/office/2007/relationships/media" Target="../media/media3.mp4"/><Relationship Id="rId10" Type="http://schemas.openxmlformats.org/officeDocument/2006/relationships/image" Target="../media/image15.png"/><Relationship Id="rId4" Type="http://schemas.openxmlformats.org/officeDocument/2006/relationships/video" Target="../media/media2.mp4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4"/>
          <p:cNvSpPr/>
          <p:nvPr/>
        </p:nvSpPr>
        <p:spPr>
          <a:xfrm>
            <a:off x="0" y="0"/>
            <a:ext cx="12190320" cy="1171080"/>
          </a:xfrm>
          <a:prstGeom prst="rect">
            <a:avLst/>
          </a:prstGeom>
          <a:solidFill>
            <a:srgbClr val="002556"/>
          </a:solidFill>
          <a:ln w="0">
            <a:noFill/>
          </a:ln>
          <a:effectLst>
            <a:outerShdw dist="19080" dir="5400000" rotWithShape="0">
              <a:srgbClr val="000000">
                <a:alpha val="4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GB"/>
          </a:p>
        </p:txBody>
      </p:sp>
      <p:pic>
        <p:nvPicPr>
          <p:cNvPr id="78" name="Picture 77"/>
          <p:cNvPicPr/>
          <p:nvPr/>
        </p:nvPicPr>
        <p:blipFill>
          <a:blip r:embed="rId2"/>
          <a:stretch/>
        </p:blipFill>
        <p:spPr>
          <a:xfrm>
            <a:off x="9517680" y="140760"/>
            <a:ext cx="2544120" cy="855360"/>
          </a:xfrm>
          <a:prstGeom prst="rect">
            <a:avLst/>
          </a:prstGeom>
          <a:ln w="0">
            <a:noFill/>
          </a:ln>
        </p:spPr>
      </p:pic>
      <p:pic>
        <p:nvPicPr>
          <p:cNvPr id="79" name="Picture 78"/>
          <p:cNvPicPr/>
          <p:nvPr/>
        </p:nvPicPr>
        <p:blipFill>
          <a:blip r:embed="rId3"/>
          <a:stretch/>
        </p:blipFill>
        <p:spPr>
          <a:xfrm>
            <a:off x="113400" y="86040"/>
            <a:ext cx="2331000" cy="964440"/>
          </a:xfrm>
          <a:prstGeom prst="rect">
            <a:avLst/>
          </a:prstGeom>
          <a:ln w="0">
            <a:noFill/>
          </a:ln>
        </p:spPr>
      </p:pic>
      <p:pic>
        <p:nvPicPr>
          <p:cNvPr id="80" name="Picture 79"/>
          <p:cNvPicPr/>
          <p:nvPr/>
        </p:nvPicPr>
        <p:blipFill>
          <a:blip r:embed="rId4"/>
          <a:stretch/>
        </p:blipFill>
        <p:spPr>
          <a:xfrm>
            <a:off x="3954600" y="153720"/>
            <a:ext cx="4281120" cy="829080"/>
          </a:xfrm>
          <a:prstGeom prst="rect">
            <a:avLst/>
          </a:prstGeom>
          <a:ln w="0">
            <a:noFill/>
          </a:ln>
        </p:spPr>
      </p:pic>
      <p:sp>
        <p:nvSpPr>
          <p:cNvPr id="81" name="Textplatzhalter 16"/>
          <p:cNvSpPr/>
          <p:nvPr/>
        </p:nvSpPr>
        <p:spPr>
          <a:xfrm>
            <a:off x="924228" y="5817853"/>
            <a:ext cx="10835640" cy="954107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spcBef>
                <a:spcPts val="1800"/>
              </a:spcBef>
              <a:buClr>
                <a:srgbClr val="000000"/>
              </a:buClr>
              <a:buSzPct val="45000"/>
            </a:pPr>
            <a:r>
              <a:rPr lang="en-GB" b="0" strike="noStrike" spc="-1" dirty="0">
                <a:solidFill>
                  <a:schemeClr val="tx1">
                    <a:lumMod val="95000"/>
                    <a:lumOff val="5000"/>
                  </a:schemeClr>
                </a:solidFill>
                <a:ea typeface="DejaVu Sans"/>
              </a:rPr>
              <a:t>1. </a:t>
            </a:r>
            <a:r>
              <a:rPr lang="en-US" b="0" strike="noStrike" spc="-1" dirty="0">
                <a:solidFill>
                  <a:schemeClr val="tx1">
                    <a:lumMod val="95000"/>
                    <a:lumOff val="5000"/>
                  </a:schemeClr>
                </a:solidFill>
                <a:ea typeface="DejaVu Sans"/>
              </a:rPr>
              <a:t>Institute of Micro- and Nanostructure Research, Friedrich-Alexander-Universität Erlangen-Nürnberg</a:t>
            </a:r>
          </a:p>
          <a:p>
            <a:pPr>
              <a:lnSpc>
                <a:spcPct val="100000"/>
              </a:lnSpc>
              <a:spcBef>
                <a:spcPts val="1800"/>
              </a:spcBef>
              <a:buClr>
                <a:srgbClr val="000000"/>
              </a:buClr>
              <a:buSzPct val="45000"/>
            </a:pPr>
            <a:r>
              <a:rPr lang="en-US" b="0" strike="noStrike" spc="-1" dirty="0">
                <a:solidFill>
                  <a:schemeClr val="tx1">
                    <a:lumMod val="95000"/>
                    <a:lumOff val="5000"/>
                  </a:schemeClr>
                </a:solidFill>
              </a:rPr>
              <a:t>2. Department of Chemistry, Indiana University Bloomington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BA6B9A-D764-686F-85B3-B877404DE1BD}"/>
              </a:ext>
            </a:extLst>
          </p:cNvPr>
          <p:cNvSpPr txBox="1"/>
          <p:nvPr/>
        </p:nvSpPr>
        <p:spPr>
          <a:xfrm>
            <a:off x="430452" y="2214877"/>
            <a:ext cx="1132941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800" b="1" dirty="0"/>
              <a:t>Automated Tomographic 4D-STEM Data Acquisition Workflow Connected with Ptychographic HR 3D Reconstruction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37817B6-97D7-7B0A-ED01-9BA884A216A8}"/>
              </a:ext>
            </a:extLst>
          </p:cNvPr>
          <p:cNvSpPr txBox="1"/>
          <p:nvPr/>
        </p:nvSpPr>
        <p:spPr>
          <a:xfrm>
            <a:off x="2221992" y="4212782"/>
            <a:ext cx="86685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Shengbo You¹</a:t>
            </a:r>
            <a:r>
              <a:rPr lang="en-GB" sz="2400" dirty="0"/>
              <a:t>, </a:t>
            </a:r>
            <a:r>
              <a:rPr lang="en-GB" sz="2400" dirty="0" err="1"/>
              <a:t>Baixu</a:t>
            </a:r>
            <a:r>
              <a:rPr lang="en-GB" sz="2400" dirty="0"/>
              <a:t> Zhu², Xingchen Ye², Philipp Pelz¹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CB4B4160-13B9-52E2-6915-A0BCFA15055B}"/>
                  </a:ext>
                </a:extLst>
              </p:cNvPr>
              <p:cNvSpPr>
                <a:spLocks noGrp="1"/>
              </p:cNvSpPr>
              <p:nvPr>
                <p:ph type="body" sz="quarter" idx="12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GB" dirty="0"/>
                  <a:t>Sample: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𝐺𝑑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GB" dirty="0"/>
                  <a:t> </a:t>
                </a:r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CB4B4160-13B9-52E2-6915-A0BCFA1505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2"/>
              </p:nvPr>
            </p:nvSpPr>
            <p:spPr>
              <a:blipFill>
                <a:blip r:embed="rId2"/>
                <a:stretch>
                  <a:fillRect t="-32051" b="-256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22EF2E7D-E610-502A-A52C-2867D7DDF405}"/>
              </a:ext>
            </a:extLst>
          </p:cNvPr>
          <p:cNvGrpSpPr/>
          <p:nvPr/>
        </p:nvGrpSpPr>
        <p:grpSpPr>
          <a:xfrm>
            <a:off x="312779" y="3850607"/>
            <a:ext cx="2640733" cy="2669541"/>
            <a:chOff x="312779" y="3850607"/>
            <a:chExt cx="2640733" cy="266954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456BE45-AABA-EF82-399F-74A4AD459FE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2779" y="3850607"/>
              <a:ext cx="2640733" cy="2669541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B831380-1CEA-D41C-8E43-2B71A2D61423}"/>
                </a:ext>
              </a:extLst>
            </p:cNvPr>
            <p:cNvSpPr txBox="1"/>
            <p:nvPr/>
          </p:nvSpPr>
          <p:spPr>
            <a:xfrm>
              <a:off x="312779" y="6057987"/>
              <a:ext cx="868009" cy="2696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chemeClr val="bg1"/>
                  </a:solidFill>
                </a:rPr>
                <a:t>2nm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9192C3DC-8C06-46DA-1019-053ADCBC64FE}"/>
              </a:ext>
            </a:extLst>
          </p:cNvPr>
          <p:cNvGrpSpPr/>
          <p:nvPr/>
        </p:nvGrpSpPr>
        <p:grpSpPr>
          <a:xfrm>
            <a:off x="3153884" y="1224677"/>
            <a:ext cx="3901484" cy="4657585"/>
            <a:chOff x="4675157" y="1665098"/>
            <a:chExt cx="3197410" cy="381706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FCC7D41-18FB-4C21-BFDB-4340C14FEF0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75157" y="1665098"/>
              <a:ext cx="3197410" cy="3817063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50D9F10-C43D-EDD3-76FB-08E6FA3A129A}"/>
                </a:ext>
              </a:extLst>
            </p:cNvPr>
            <p:cNvSpPr txBox="1"/>
            <p:nvPr/>
          </p:nvSpPr>
          <p:spPr>
            <a:xfrm>
              <a:off x="5004887" y="4991271"/>
              <a:ext cx="11064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chemeClr val="bg1"/>
                  </a:solidFill>
                </a:rPr>
                <a:t>5nm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3198DF7-F62A-3960-5D53-C0381E75554A}"/>
              </a:ext>
            </a:extLst>
          </p:cNvPr>
          <p:cNvGrpSpPr/>
          <p:nvPr/>
        </p:nvGrpSpPr>
        <p:grpSpPr>
          <a:xfrm>
            <a:off x="361963" y="1083116"/>
            <a:ext cx="2271509" cy="2577780"/>
            <a:chOff x="672859" y="1520468"/>
            <a:chExt cx="2543530" cy="2886478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79F7222-826D-DD60-4A3A-DCA29F7B07E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72859" y="1520468"/>
              <a:ext cx="2543530" cy="2886478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83C2044-F8C5-90E7-3DC8-F48A48FA233A}"/>
                </a:ext>
              </a:extLst>
            </p:cNvPr>
            <p:cNvSpPr/>
            <p:nvPr/>
          </p:nvSpPr>
          <p:spPr>
            <a:xfrm>
              <a:off x="672859" y="2633472"/>
              <a:ext cx="186677" cy="21945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F1B34B9-47CF-5933-B447-1ECD70723D95}"/>
              </a:ext>
            </a:extLst>
          </p:cNvPr>
          <p:cNvGrpSpPr/>
          <p:nvPr/>
        </p:nvGrpSpPr>
        <p:grpSpPr>
          <a:xfrm>
            <a:off x="7255739" y="1218403"/>
            <a:ext cx="4784781" cy="4361644"/>
            <a:chOff x="7094440" y="1325880"/>
            <a:chExt cx="4784781" cy="436164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9125FD9-F60E-F83A-30BB-1E3E3C4EC27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094440" y="1326591"/>
              <a:ext cx="4784781" cy="4360933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D67F0AF-EAB3-AF4D-7468-3737957E2070}"/>
                </a:ext>
              </a:extLst>
            </p:cNvPr>
            <p:cNvSpPr/>
            <p:nvPr/>
          </p:nvSpPr>
          <p:spPr>
            <a:xfrm>
              <a:off x="11347703" y="1325880"/>
              <a:ext cx="482333" cy="136245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9CD82B35-2519-A4E4-EBEB-E42892A1D645}"/>
              </a:ext>
            </a:extLst>
          </p:cNvPr>
          <p:cNvSpPr txBox="1"/>
          <p:nvPr/>
        </p:nvSpPr>
        <p:spPr>
          <a:xfrm>
            <a:off x="7255740" y="5580047"/>
            <a:ext cx="47847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400" b="1" dirty="0"/>
              <a:t>Liu et al.</a:t>
            </a:r>
            <a:r>
              <a:rPr lang="da-DK" sz="1400" dirty="0"/>
              <a:t>, </a:t>
            </a:r>
            <a:r>
              <a:rPr lang="da-DK" sz="1400" i="1" dirty="0"/>
              <a:t>J. Am. Chem. Soc.</a:t>
            </a:r>
            <a:r>
              <a:rPr lang="da-DK" sz="1400" dirty="0"/>
              <a:t>, </a:t>
            </a:r>
            <a:r>
              <a:rPr lang="da-DK" sz="1400" b="1" dirty="0"/>
              <a:t>2020</a:t>
            </a:r>
            <a:r>
              <a:rPr lang="da-DK" sz="1400" dirty="0"/>
              <a:t>, </a:t>
            </a:r>
            <a:r>
              <a:rPr lang="da-DK" sz="1400" i="1" dirty="0"/>
              <a:t>142</a:t>
            </a:r>
            <a:r>
              <a:rPr lang="da-DK" sz="1400" dirty="0"/>
              <a:t>, 12777–12783.</a:t>
            </a:r>
            <a:endParaRPr lang="en-GB" sz="1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DE3D54-566A-C60F-01EF-FAEC82DDAEAE}"/>
              </a:ext>
            </a:extLst>
          </p:cNvPr>
          <p:cNvSpPr txBox="1"/>
          <p:nvPr/>
        </p:nvSpPr>
        <p:spPr>
          <a:xfrm>
            <a:off x="2308444" y="6118015"/>
            <a:ext cx="7575112" cy="369332"/>
          </a:xfrm>
          <a:prstGeom prst="rect">
            <a:avLst/>
          </a:prstGeom>
          <a:solidFill>
            <a:schemeClr val="bg1">
              <a:lumMod val="7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GB" dirty="0" err="1"/>
              <a:t>Gd₂O</a:t>
            </a:r>
            <a:r>
              <a:rPr lang="en-GB" dirty="0"/>
              <a:t>₃ nanohelices formed via bilayer lattice misfit strain.</a:t>
            </a:r>
            <a:endParaRPr lang="en-GB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42644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9687F9C-D696-BD58-B3C6-17FB37A5861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GB" dirty="0"/>
              <a:t>Multislice and linear tomography</a:t>
            </a:r>
          </a:p>
        </p:txBody>
      </p:sp>
      <p:pic>
        <p:nvPicPr>
          <p:cNvPr id="4" name="Picture 3" descr="A close-up of a blue and green object&#10;&#10;AI-generated content may be incorrect.">
            <a:extLst>
              <a:ext uri="{FF2B5EF4-FFF2-40B4-BE49-F238E27FC236}">
                <a16:creationId xmlns:a16="http://schemas.microsoft.com/office/drawing/2014/main" id="{C11234E6-E6CF-6124-8455-11DA2D5E93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607" y="1476322"/>
            <a:ext cx="11742651" cy="408323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199065C-3681-6B5C-7213-612F85AC9ED2}"/>
              </a:ext>
            </a:extLst>
          </p:cNvPr>
          <p:cNvSpPr txBox="1"/>
          <p:nvPr/>
        </p:nvSpPr>
        <p:spPr>
          <a:xfrm>
            <a:off x="886690" y="1106990"/>
            <a:ext cx="3214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Projection of each angle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E6C245-A23C-423A-5EBA-A1146C9AC082}"/>
              </a:ext>
            </a:extLst>
          </p:cNvPr>
          <p:cNvSpPr txBox="1"/>
          <p:nvPr/>
        </p:nvSpPr>
        <p:spPr>
          <a:xfrm>
            <a:off x="2488692" y="6145447"/>
            <a:ext cx="7214616" cy="369332"/>
          </a:xfrm>
          <a:prstGeom prst="rect">
            <a:avLst/>
          </a:prstGeom>
          <a:solidFill>
            <a:schemeClr val="bg1">
              <a:lumMod val="7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Multislice ptychography reconstruction show atomic resolution in </a:t>
            </a:r>
            <a:r>
              <a:rPr lang="en-GB" dirty="0">
                <a:solidFill>
                  <a:srgbClr val="FF0000"/>
                </a:solidFill>
              </a:rPr>
              <a:t>2D</a:t>
            </a:r>
          </a:p>
        </p:txBody>
      </p:sp>
    </p:spTree>
    <p:extLst>
      <p:ext uri="{BB962C8B-B14F-4D97-AF65-F5344CB8AC3E}">
        <p14:creationId xmlns:p14="http://schemas.microsoft.com/office/powerpoint/2010/main" val="29794615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11E608D-9B4D-85B4-8BD3-79F2BE950A6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GB" dirty="0"/>
              <a:t>End to end reconstruction</a:t>
            </a:r>
          </a:p>
        </p:txBody>
      </p:sp>
      <p:pic>
        <p:nvPicPr>
          <p:cNvPr id="8" name="Picture 7" descr="A close-up of several different colored objects&#10;&#10;AI-generated content may be incorrect.">
            <a:extLst>
              <a:ext uri="{FF2B5EF4-FFF2-40B4-BE49-F238E27FC236}">
                <a16:creationId xmlns:a16="http://schemas.microsoft.com/office/drawing/2014/main" id="{45D2808A-90D1-8AA4-BC8B-9D6D1C5327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943"/>
          <a:stretch>
            <a:fillRect/>
          </a:stretch>
        </p:blipFill>
        <p:spPr>
          <a:xfrm>
            <a:off x="3697225" y="1193061"/>
            <a:ext cx="8290500" cy="5162020"/>
          </a:xfrm>
          <a:prstGeom prst="rect">
            <a:avLst/>
          </a:prstGeom>
        </p:spPr>
      </p:pic>
      <p:pic>
        <p:nvPicPr>
          <p:cNvPr id="3" name="25june2">
            <a:hlinkClick r:id="" action="ppaction://media"/>
            <a:extLst>
              <a:ext uri="{FF2B5EF4-FFF2-40B4-BE49-F238E27FC236}">
                <a16:creationId xmlns:a16="http://schemas.microsoft.com/office/drawing/2014/main" id="{98E5F999-B197-14D8-380F-D90BB02EC1D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925" y="1700784"/>
            <a:ext cx="3676740" cy="367674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260A9C7-99EB-C92B-1F65-01D13348FC64}"/>
              </a:ext>
            </a:extLst>
          </p:cNvPr>
          <p:cNvSpPr txBox="1"/>
          <p:nvPr/>
        </p:nvSpPr>
        <p:spPr>
          <a:xfrm>
            <a:off x="8403337" y="4206240"/>
            <a:ext cx="731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1nm³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0F6FE1-A57B-C26E-5628-7EAEA8D7FA04}"/>
              </a:ext>
            </a:extLst>
          </p:cNvPr>
          <p:cNvSpPr txBox="1"/>
          <p:nvPr/>
        </p:nvSpPr>
        <p:spPr>
          <a:xfrm>
            <a:off x="4573524" y="1193061"/>
            <a:ext cx="3044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Reconstructed 3D volume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C2385F-25A6-6355-18A9-40D3CDA9E9A1}"/>
              </a:ext>
            </a:extLst>
          </p:cNvPr>
          <p:cNvSpPr txBox="1"/>
          <p:nvPr/>
        </p:nvSpPr>
        <p:spPr>
          <a:xfrm>
            <a:off x="9774936" y="823729"/>
            <a:ext cx="1691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Cross-section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5044671-6C88-D673-4FB3-FA226CEE5801}"/>
              </a:ext>
            </a:extLst>
          </p:cNvPr>
          <p:cNvSpPr txBox="1"/>
          <p:nvPr/>
        </p:nvSpPr>
        <p:spPr>
          <a:xfrm>
            <a:off x="2488692" y="6145447"/>
            <a:ext cx="7214616" cy="369332"/>
          </a:xfrm>
          <a:prstGeom prst="rect">
            <a:avLst/>
          </a:prstGeom>
          <a:solidFill>
            <a:schemeClr val="bg1">
              <a:lumMod val="7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End to end reconstruction show atomic resolution in </a:t>
            </a:r>
            <a:r>
              <a:rPr lang="en-GB" dirty="0">
                <a:solidFill>
                  <a:srgbClr val="FF0000"/>
                </a:solidFill>
              </a:rPr>
              <a:t>3D</a:t>
            </a:r>
          </a:p>
        </p:txBody>
      </p:sp>
    </p:spTree>
    <p:extLst>
      <p:ext uri="{BB962C8B-B14F-4D97-AF65-F5344CB8AC3E}">
        <p14:creationId xmlns:p14="http://schemas.microsoft.com/office/powerpoint/2010/main" val="397339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6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59C7A27-ACF3-4DF5-4ED6-0F0A5C758AF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GB" dirty="0"/>
              <a:t>Result analysis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20C3C33-702C-34A1-2D49-51BBAAD433BB}"/>
              </a:ext>
            </a:extLst>
          </p:cNvPr>
          <p:cNvGrpSpPr/>
          <p:nvPr/>
        </p:nvGrpSpPr>
        <p:grpSpPr>
          <a:xfrm>
            <a:off x="738607" y="1521619"/>
            <a:ext cx="3876523" cy="4204607"/>
            <a:chOff x="601416" y="1178084"/>
            <a:chExt cx="4347167" cy="4889452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118645B7-2746-8A0F-62FF-DD4B0929BC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1416" y="1178084"/>
              <a:ext cx="4347167" cy="4889452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5345189E-F3B1-EFF6-1F5F-A52ED6CE7BF9}"/>
                    </a:ext>
                  </a:extLst>
                </p:cNvPr>
                <p:cNvSpPr txBox="1"/>
                <p:nvPr/>
              </p:nvSpPr>
              <p:spPr>
                <a:xfrm>
                  <a:off x="2555214" y="3919204"/>
                  <a:ext cx="1088136" cy="38311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1.19</m:t>
                        </m:r>
                        <m:sSup>
                          <m:sSupPr>
                            <m:ctrlPr>
                              <a:rPr lang="en-GB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Å</m:t>
                            </m:r>
                          </m:e>
                          <m:sup>
                            <m:r>
                              <a:rPr lang="en-GB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oMath>
                    </m:oMathPara>
                  </a14:m>
                  <a:endParaRPr lang="en-GB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5345189E-F3B1-EFF6-1F5F-A52ED6CE7B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5214" y="3919204"/>
                  <a:ext cx="1088136" cy="383118"/>
                </a:xfrm>
                <a:prstGeom prst="rect">
                  <a:avLst/>
                </a:prstGeom>
                <a:blipFill>
                  <a:blip r:embed="rId3"/>
                  <a:stretch>
                    <a:fillRect b="-1587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434829B-4D25-5AE8-23DC-701878358E4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55214" y="3831336"/>
              <a:ext cx="672618" cy="87868"/>
            </a:xfrm>
            <a:prstGeom prst="line">
              <a:avLst/>
            </a:prstGeom>
            <a:ln w="1905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A77DDB4-B85F-B96E-2CF8-FEDB411C2959}"/>
              </a:ext>
            </a:extLst>
          </p:cNvPr>
          <p:cNvGrpSpPr/>
          <p:nvPr/>
        </p:nvGrpSpPr>
        <p:grpSpPr>
          <a:xfrm>
            <a:off x="5193792" y="1952806"/>
            <a:ext cx="6561354" cy="3280677"/>
            <a:chOff x="5289804" y="1951693"/>
            <a:chExt cx="6561354" cy="328067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61925C8-97FD-297B-AD11-CC5D675FCB9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89804" y="1951693"/>
              <a:ext cx="6561354" cy="3280677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92239CF-1734-1C14-FAD8-55B3AEAD53E3}"/>
                </a:ext>
              </a:extLst>
            </p:cNvPr>
            <p:cNvSpPr txBox="1"/>
            <p:nvPr/>
          </p:nvSpPr>
          <p:spPr>
            <a:xfrm>
              <a:off x="7886700" y="2587752"/>
              <a:ext cx="9235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>
                  <a:solidFill>
                    <a:schemeClr val="accent1"/>
                  </a:solidFill>
                </a:rPr>
                <a:t>1.05Å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78FC48B-9DC1-FF5D-4AB0-CABC078B1FE2}"/>
                </a:ext>
              </a:extLst>
            </p:cNvPr>
            <p:cNvSpPr txBox="1"/>
            <p:nvPr/>
          </p:nvSpPr>
          <p:spPr>
            <a:xfrm>
              <a:off x="8289036" y="3253478"/>
              <a:ext cx="9235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>
                  <a:solidFill>
                    <a:schemeClr val="accent1"/>
                  </a:solidFill>
                </a:rPr>
                <a:t>0.88Å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4CF13E6-17DF-1E59-9197-D9352E5CF69D}"/>
                </a:ext>
              </a:extLst>
            </p:cNvPr>
            <p:cNvSpPr txBox="1"/>
            <p:nvPr/>
          </p:nvSpPr>
          <p:spPr>
            <a:xfrm>
              <a:off x="9146553" y="3549872"/>
              <a:ext cx="9235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>
                  <a:solidFill>
                    <a:schemeClr val="accent1"/>
                  </a:solidFill>
                </a:rPr>
                <a:t>0.81Å</a:t>
              </a: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E3EE8337-0DDF-4F86-EE50-63D824A97747}"/>
              </a:ext>
            </a:extLst>
          </p:cNvPr>
          <p:cNvSpPr txBox="1"/>
          <p:nvPr/>
        </p:nvSpPr>
        <p:spPr>
          <a:xfrm>
            <a:off x="1257125" y="1046942"/>
            <a:ext cx="27066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Reconstructed volume in Fourier domain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B77F7C6-B49A-F153-DF1F-6C682372C04F}"/>
              </a:ext>
            </a:extLst>
          </p:cNvPr>
          <p:cNvSpPr txBox="1"/>
          <p:nvPr/>
        </p:nvSpPr>
        <p:spPr>
          <a:xfrm>
            <a:off x="4450634" y="6099727"/>
            <a:ext cx="3290732" cy="369332"/>
          </a:xfrm>
          <a:prstGeom prst="rect">
            <a:avLst/>
          </a:prstGeom>
          <a:solidFill>
            <a:schemeClr val="bg1">
              <a:lumMod val="7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Sub- </a:t>
            </a:r>
            <a:r>
              <a:rPr lang="en-GB" dirty="0" err="1"/>
              <a:t>Ångstrom</a:t>
            </a:r>
            <a:r>
              <a:rPr lang="en-GB" dirty="0"/>
              <a:t> 3D resolution</a:t>
            </a:r>
            <a:endParaRPr lang="en-GB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96900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81DD2E0-5422-F03E-D37E-34D6D375413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GB" dirty="0"/>
              <a:t>conclusion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D70314-A1A7-DEA6-9349-A215A6CE3F73}"/>
              </a:ext>
            </a:extLst>
          </p:cNvPr>
          <p:cNvSpPr txBox="1"/>
          <p:nvPr/>
        </p:nvSpPr>
        <p:spPr>
          <a:xfrm>
            <a:off x="2112264" y="1607766"/>
            <a:ext cx="7967472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Tomographic 4D STEM with </a:t>
            </a:r>
            <a:r>
              <a:rPr lang="en-GB" sz="2000" dirty="0">
                <a:solidFill>
                  <a:srgbClr val="FF0000"/>
                </a:solidFill>
              </a:rPr>
              <a:t>high dose efficiency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FF0000"/>
                </a:solidFill>
              </a:rPr>
              <a:t>Atomic resolution </a:t>
            </a:r>
            <a:r>
              <a:rPr lang="en-GB" sz="2000" dirty="0"/>
              <a:t>data acquisition without well-trained operator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Less than </a:t>
            </a:r>
            <a:r>
              <a:rPr lang="en-GB" sz="2000" dirty="0">
                <a:solidFill>
                  <a:srgbClr val="FF0000"/>
                </a:solidFill>
              </a:rPr>
              <a:t>10nm</a:t>
            </a:r>
            <a:r>
              <a:rPr lang="en-GB" sz="2000" dirty="0"/>
              <a:t> error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FF0000"/>
                </a:solidFill>
              </a:rPr>
              <a:t>Sub-</a:t>
            </a:r>
            <a:r>
              <a:rPr lang="en-GB" dirty="0"/>
              <a:t>(Å)</a:t>
            </a:r>
            <a:r>
              <a:rPr lang="en-GB" sz="2000" dirty="0" err="1">
                <a:solidFill>
                  <a:srgbClr val="FF0000"/>
                </a:solidFill>
              </a:rPr>
              <a:t>ngstrom</a:t>
            </a:r>
            <a:r>
              <a:rPr lang="en-GB" sz="2000" dirty="0"/>
              <a:t> 3D resolution </a:t>
            </a:r>
          </a:p>
        </p:txBody>
      </p:sp>
    </p:spTree>
    <p:extLst>
      <p:ext uri="{BB962C8B-B14F-4D97-AF65-F5344CB8AC3E}">
        <p14:creationId xmlns:p14="http://schemas.microsoft.com/office/powerpoint/2010/main" val="41535231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1A9D37D-1B6B-1B29-78C2-DB199AD2E39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GB" dirty="0"/>
              <a:t>Acknowledge</a:t>
            </a:r>
          </a:p>
        </p:txBody>
      </p:sp>
      <p:pic>
        <p:nvPicPr>
          <p:cNvPr id="4" name="Picture 3" descr="A person wearing glasses and a grey shirt&#10;&#10;AI-generated content may be incorrect.">
            <a:extLst>
              <a:ext uri="{FF2B5EF4-FFF2-40B4-BE49-F238E27FC236}">
                <a16:creationId xmlns:a16="http://schemas.microsoft.com/office/drawing/2014/main" id="{31281F33-8C70-6879-120A-F42E52324F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472" y="2909804"/>
            <a:ext cx="1582342" cy="2108151"/>
          </a:xfrm>
          <a:prstGeom prst="rect">
            <a:avLst/>
          </a:prstGeom>
        </p:spPr>
      </p:pic>
      <p:pic>
        <p:nvPicPr>
          <p:cNvPr id="6" name="Picture 5" descr="A person smiling for a picture&#10;&#10;AI-generated content may be incorrect.">
            <a:extLst>
              <a:ext uri="{FF2B5EF4-FFF2-40B4-BE49-F238E27FC236}">
                <a16:creationId xmlns:a16="http://schemas.microsoft.com/office/drawing/2014/main" id="{03E910D7-C5B0-FAAF-97D4-80E04EEC91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9757" y="2933650"/>
            <a:ext cx="1607047" cy="2134551"/>
          </a:xfrm>
          <a:prstGeom prst="rect">
            <a:avLst/>
          </a:prstGeom>
        </p:spPr>
      </p:pic>
      <p:pic>
        <p:nvPicPr>
          <p:cNvPr id="8" name="Picture 7" descr="A person standing next to a railing&#10;&#10;AI-generated content may be incorrect.">
            <a:extLst>
              <a:ext uri="{FF2B5EF4-FFF2-40B4-BE49-F238E27FC236}">
                <a16:creationId xmlns:a16="http://schemas.microsoft.com/office/drawing/2014/main" id="{D8E1973D-2B7E-4622-B1DF-0CD70AC73AA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8513" y="2896603"/>
            <a:ext cx="1526822" cy="213455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5A3645C-2449-034E-85CB-D35A95E9EF16}"/>
              </a:ext>
            </a:extLst>
          </p:cNvPr>
          <p:cNvSpPr txBox="1"/>
          <p:nvPr/>
        </p:nvSpPr>
        <p:spPr>
          <a:xfrm>
            <a:off x="1300377" y="1631157"/>
            <a:ext cx="30038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strike="noStrike" spc="-1" dirty="0">
                <a:solidFill>
                  <a:schemeClr val="tx1">
                    <a:lumMod val="95000"/>
                    <a:lumOff val="5000"/>
                  </a:schemeClr>
                </a:solidFill>
              </a:rPr>
              <a:t>Indiana University Bloomington</a:t>
            </a:r>
            <a:endParaRPr lang="en-GB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BBF494A-15EB-F82A-3425-7AB8C70CFB10}"/>
              </a:ext>
            </a:extLst>
          </p:cNvPr>
          <p:cNvSpPr txBox="1"/>
          <p:nvPr/>
        </p:nvSpPr>
        <p:spPr>
          <a:xfrm>
            <a:off x="56719" y="1057538"/>
            <a:ext cx="31318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Sample preparation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757187E-50F5-4B66-10C8-54CB5F483181}"/>
              </a:ext>
            </a:extLst>
          </p:cNvPr>
          <p:cNvSpPr txBox="1"/>
          <p:nvPr/>
        </p:nvSpPr>
        <p:spPr>
          <a:xfrm>
            <a:off x="4261749" y="1038787"/>
            <a:ext cx="25825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Supervision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B6CA14E-72A0-98E1-0CE5-D675066057C1}"/>
              </a:ext>
            </a:extLst>
          </p:cNvPr>
          <p:cNvSpPr txBox="1"/>
          <p:nvPr/>
        </p:nvSpPr>
        <p:spPr>
          <a:xfrm>
            <a:off x="5060748" y="1508967"/>
            <a:ext cx="32735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strike="noStrike" spc="-1" dirty="0">
                <a:solidFill>
                  <a:schemeClr val="tx1">
                    <a:lumMod val="95000"/>
                    <a:lumOff val="5000"/>
                  </a:schemeClr>
                </a:solidFill>
                <a:ea typeface="DejaVu Sans"/>
              </a:rPr>
              <a:t>Friedrich-Alexander-Universität Erlangen-Nürnberg</a:t>
            </a:r>
            <a:endParaRPr lang="en-GB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1CEC948-FF40-2D31-58A0-5F7BC89D79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6874" y="5574392"/>
            <a:ext cx="2123307" cy="85384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9ABB156-8745-8596-CB07-CA83B17C05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13796" y="5411906"/>
            <a:ext cx="4171212" cy="94733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E6955BB-D6B9-E445-2679-EEDA5672EF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719" y="1686907"/>
            <a:ext cx="1286146" cy="53483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1FA6B12-D58C-CC8C-6D92-FA2A37500ED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61749" y="1463987"/>
            <a:ext cx="798999" cy="812169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139096AD-C564-7A4F-0663-B8D6F54CEB37}"/>
              </a:ext>
            </a:extLst>
          </p:cNvPr>
          <p:cNvSpPr txBox="1"/>
          <p:nvPr/>
        </p:nvSpPr>
        <p:spPr>
          <a:xfrm>
            <a:off x="196165" y="2476064"/>
            <a:ext cx="1426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Baixu</a:t>
            </a:r>
            <a:r>
              <a:rPr lang="en-GB" dirty="0"/>
              <a:t> Zhu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29F0E58-9AC4-FA44-641E-5209309E11F7}"/>
              </a:ext>
            </a:extLst>
          </p:cNvPr>
          <p:cNvSpPr txBox="1"/>
          <p:nvPr/>
        </p:nvSpPr>
        <p:spPr>
          <a:xfrm>
            <a:off x="1862614" y="2485659"/>
            <a:ext cx="2144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Prof. Xingchen Ye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08A1177-7D29-A558-35A9-9E13856B4CCB}"/>
              </a:ext>
            </a:extLst>
          </p:cNvPr>
          <p:cNvSpPr txBox="1"/>
          <p:nvPr/>
        </p:nvSpPr>
        <p:spPr>
          <a:xfrm>
            <a:off x="4911456" y="2527271"/>
            <a:ext cx="3273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Prof. Dr. Philipp Pelz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E73E6A-7BAB-5A12-ED06-3F275DF5533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94205" y="2896604"/>
            <a:ext cx="1687158" cy="21345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A634456-BEEC-881F-50C2-95A4550D0B90}"/>
              </a:ext>
            </a:extLst>
          </p:cNvPr>
          <p:cNvSpPr txBox="1"/>
          <p:nvPr/>
        </p:nvSpPr>
        <p:spPr>
          <a:xfrm>
            <a:off x="8692610" y="1002322"/>
            <a:ext cx="32735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Hardware support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D8A15F7-5330-3180-89C7-FBB7D1004476}"/>
              </a:ext>
            </a:extLst>
          </p:cNvPr>
          <p:cNvSpPr txBox="1"/>
          <p:nvPr/>
        </p:nvSpPr>
        <p:spPr>
          <a:xfrm>
            <a:off x="8692610" y="2503773"/>
            <a:ext cx="3273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Matthias Meffert</a:t>
            </a:r>
          </a:p>
        </p:txBody>
      </p:sp>
      <p:pic>
        <p:nvPicPr>
          <p:cNvPr id="1026" name="Picture 2" descr="Press &amp; media - Dectris">
            <a:extLst>
              <a:ext uri="{FF2B5EF4-FFF2-40B4-BE49-F238E27FC236}">
                <a16:creationId xmlns:a16="http://schemas.microsoft.com/office/drawing/2014/main" id="{D2EF3502-3AAF-3388-3522-A94E8E6BDA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5331" y="1439332"/>
            <a:ext cx="2336292" cy="861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enter for Nanoanalysis and Electron Microscopy">
            <a:extLst>
              <a:ext uri="{FF2B5EF4-FFF2-40B4-BE49-F238E27FC236}">
                <a16:creationId xmlns:a16="http://schemas.microsoft.com/office/drawing/2014/main" id="{98B75DDE-E458-0ADF-F5F8-DA9E57CFE5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2610" y="5562085"/>
            <a:ext cx="2336292" cy="784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94995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1DAA1D-C007-7865-AA86-E5B0608256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EB869B07-F830-84FC-31D8-199D7EE1DD45}"/>
              </a:ext>
            </a:extLst>
          </p:cNvPr>
          <p:cNvSpPr txBox="1">
            <a:spLocks/>
          </p:cNvSpPr>
          <p:nvPr/>
        </p:nvSpPr>
        <p:spPr>
          <a:xfrm>
            <a:off x="1764311" y="221864"/>
            <a:ext cx="8402880" cy="47625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Overview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C06CD3E-200C-006E-FE6F-44D04E500730}"/>
                  </a:ext>
                </a:extLst>
              </p:cNvPr>
              <p:cNvSpPr txBox="1"/>
              <p:nvPr/>
            </p:nvSpPr>
            <p:spPr>
              <a:xfrm>
                <a:off x="1698498" y="1799790"/>
                <a:ext cx="6284214" cy="34778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2000" dirty="0"/>
                  <a:t>Motivation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GB" sz="20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2000" dirty="0"/>
                  <a:t>Configuration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GB" sz="20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2000" dirty="0"/>
                  <a:t>Workflow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GB" sz="20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2000" dirty="0"/>
                  <a:t>Precision analysis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GB" sz="20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2000" dirty="0"/>
                  <a:t>Demonstration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𝐺𝑑</m:t>
                        </m:r>
                      </m:e>
                      <m:sub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GB" sz="20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GB" sz="20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2000" dirty="0"/>
                  <a:t>Reconstruction analysis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C06CD3E-200C-006E-FE6F-44D04E5007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8498" y="1799790"/>
                <a:ext cx="6284214" cy="3477875"/>
              </a:xfrm>
              <a:prstGeom prst="rect">
                <a:avLst/>
              </a:prstGeom>
              <a:blipFill>
                <a:blip r:embed="rId3"/>
                <a:stretch>
                  <a:fillRect l="-873" t="-701" b="-227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543389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843C382-0C25-CBA3-8E8D-9F52600C927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8F729C-3F49-6E0B-6951-316DB519FF46}"/>
              </a:ext>
            </a:extLst>
          </p:cNvPr>
          <p:cNvSpPr txBox="1"/>
          <p:nvPr/>
        </p:nvSpPr>
        <p:spPr>
          <a:xfrm>
            <a:off x="1059622" y="3125037"/>
            <a:ext cx="979864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GB" dirty="0"/>
              <a:t>Multi-slice ptychography achieves very high 2d resolution, but limited axial resolution</a:t>
            </a:r>
          </a:p>
          <a:p>
            <a:r>
              <a:rPr lang="en-GB" dirty="0"/>
              <a:t>- 3D resolution can be enhanced by tilt series experiments</a:t>
            </a:r>
          </a:p>
          <a:p>
            <a:r>
              <a:rPr lang="en-GB" dirty="0"/>
              <a:t>- We have developed Ptychographic tomography as a powerful method to achieve 3D </a:t>
            </a:r>
            <a:r>
              <a:rPr lang="en-GB" dirty="0" err="1"/>
              <a:t>atimc</a:t>
            </a:r>
            <a:r>
              <a:rPr lang="en-GB" dirty="0"/>
              <a:t> resolution phase-contrast imaging</a:t>
            </a:r>
          </a:p>
          <a:p>
            <a:pPr marL="285750" indent="-285750">
              <a:buFontTx/>
              <a:buChar char="-"/>
            </a:pPr>
            <a:r>
              <a:rPr lang="en-GB" dirty="0"/>
              <a:t>But: requires highly trained microscopist &amp; long experiments</a:t>
            </a:r>
          </a:p>
          <a:p>
            <a:pPr marL="285750" indent="-285750">
              <a:buFontTx/>
              <a:buChar char="-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227081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AEE7B8-73EC-8E31-C52D-6EB38CB08AC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GB" dirty="0"/>
              <a:t>End to end reconstruction workflow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EA40204-DC50-74D1-3D2F-C85F82F5D0CD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427656" y="963648"/>
            <a:ext cx="11203512" cy="5567964"/>
          </a:xfrm>
          <a:prstGeom prst="rect">
            <a:avLst/>
          </a:prstGeom>
          <a:ln w="0"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CD11646-7E45-18A1-0FD2-C72B664F8676}"/>
              </a:ext>
            </a:extLst>
          </p:cNvPr>
          <p:cNvSpPr txBox="1"/>
          <p:nvPr/>
        </p:nvSpPr>
        <p:spPr>
          <a:xfrm>
            <a:off x="8778240" y="6223835"/>
            <a:ext cx="35387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/>
              <a:t>You et al.</a:t>
            </a:r>
            <a:r>
              <a:rPr lang="fr-FR" sz="1400" dirty="0"/>
              <a:t>, </a:t>
            </a:r>
            <a:r>
              <a:rPr lang="fr-FR" sz="1400" i="1" dirty="0"/>
              <a:t>Phys. </a:t>
            </a:r>
            <a:r>
              <a:rPr lang="fr-FR" sz="1400" i="1" dirty="0" err="1"/>
              <a:t>Scr</a:t>
            </a:r>
            <a:r>
              <a:rPr lang="fr-FR" sz="1400" i="1" dirty="0"/>
              <a:t>.</a:t>
            </a:r>
            <a:r>
              <a:rPr lang="fr-FR" sz="1400" dirty="0"/>
              <a:t>, </a:t>
            </a:r>
            <a:r>
              <a:rPr lang="fr-FR" sz="1400" b="1" dirty="0"/>
              <a:t>2024</a:t>
            </a:r>
            <a:r>
              <a:rPr lang="fr-FR" sz="1400" dirty="0"/>
              <a:t>, </a:t>
            </a:r>
            <a:r>
              <a:rPr lang="fr-FR" sz="1400" i="1" dirty="0"/>
              <a:t>100</a:t>
            </a:r>
            <a:r>
              <a:rPr lang="fr-FR" sz="1400" dirty="0"/>
              <a:t>, 015404.</a:t>
            </a:r>
            <a:endParaRPr lang="en-GB" sz="1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CFDED6-7EAF-207B-5C89-59735D555AEC}"/>
              </a:ext>
            </a:extLst>
          </p:cNvPr>
          <p:cNvSpPr txBox="1"/>
          <p:nvPr/>
        </p:nvSpPr>
        <p:spPr>
          <a:xfrm>
            <a:off x="2099240" y="6193057"/>
            <a:ext cx="7575112" cy="369332"/>
          </a:xfrm>
          <a:prstGeom prst="rect">
            <a:avLst/>
          </a:prstGeom>
          <a:solidFill>
            <a:schemeClr val="bg1">
              <a:lumMod val="7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Recover the 3D structure of the sample directly from the 4D STEM data</a:t>
            </a:r>
            <a:endParaRPr lang="en-GB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4807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FC13957-2A71-3C62-310D-EF40816E622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dirty="0"/>
              <a:t>Motivation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0A6B3C-FE83-DC6C-F834-0016C9F5C7F1}"/>
              </a:ext>
            </a:extLst>
          </p:cNvPr>
          <p:cNvSpPr txBox="1"/>
          <p:nvPr/>
        </p:nvSpPr>
        <p:spPr>
          <a:xfrm>
            <a:off x="320040" y="999275"/>
            <a:ext cx="806500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FF0000"/>
                </a:solidFill>
              </a:rPr>
              <a:t>Dose efficiency</a:t>
            </a:r>
            <a:r>
              <a:rPr lang="en-GB" dirty="0"/>
              <a:t>: nearly all electrons that pass through the target area are contributing as data.</a:t>
            </a:r>
          </a:p>
          <a:p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FF0000"/>
                </a:solidFill>
              </a:rPr>
              <a:t>Hands-free expertise</a:t>
            </a:r>
            <a:r>
              <a:rPr lang="en-GB" dirty="0"/>
              <a:t>: achieve atomic resolution level data acquisition without well trained operator.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FF0000"/>
                </a:solidFill>
              </a:rPr>
              <a:t>Real time feedback</a:t>
            </a:r>
            <a:r>
              <a:rPr lang="en-GB" dirty="0"/>
              <a:t>: check the data quality immediately after acquisition.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311D93-8E00-DB24-DBC9-D85E0E9D0D39}"/>
              </a:ext>
            </a:extLst>
          </p:cNvPr>
          <p:cNvSpPr txBox="1"/>
          <p:nvPr/>
        </p:nvSpPr>
        <p:spPr>
          <a:xfrm>
            <a:off x="1161288" y="6071616"/>
            <a:ext cx="9802368" cy="369332"/>
          </a:xfrm>
          <a:prstGeom prst="rect">
            <a:avLst/>
          </a:prstGeom>
          <a:solidFill>
            <a:schemeClr val="bg1">
              <a:lumMod val="7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dirty="0"/>
              <a:t>Our goal: automated tomographic 4D STEM data acquisition achieving </a:t>
            </a:r>
            <a:r>
              <a:rPr lang="en-GB" dirty="0">
                <a:solidFill>
                  <a:srgbClr val="FF0000"/>
                </a:solidFill>
              </a:rPr>
              <a:t>atomic resolution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60AAF1D-416D-5ABA-8D10-686783A9C193}"/>
              </a:ext>
            </a:extLst>
          </p:cNvPr>
          <p:cNvGrpSpPr/>
          <p:nvPr/>
        </p:nvGrpSpPr>
        <p:grpSpPr>
          <a:xfrm>
            <a:off x="402146" y="3723858"/>
            <a:ext cx="3678008" cy="1883806"/>
            <a:chOff x="414338" y="3715128"/>
            <a:chExt cx="3678008" cy="1883806"/>
          </a:xfrm>
        </p:grpSpPr>
        <p:pic>
          <p:nvPicPr>
            <p:cNvPr id="14" name="Picture 13" descr="A black background with white text&#10;&#10;AI-generated content may be incorrect.">
              <a:extLst>
                <a:ext uri="{FF2B5EF4-FFF2-40B4-BE49-F238E27FC236}">
                  <a16:creationId xmlns:a16="http://schemas.microsoft.com/office/drawing/2014/main" id="{21159BD2-4F42-9942-9264-AE845FA1394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4338" y="4084460"/>
              <a:ext cx="3678008" cy="1514474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EAD7B5E-EF1C-8392-8008-C1A4515C1856}"/>
                </a:ext>
              </a:extLst>
            </p:cNvPr>
            <p:cNvSpPr txBox="1"/>
            <p:nvPr/>
          </p:nvSpPr>
          <p:spPr>
            <a:xfrm>
              <a:off x="1707624" y="3715128"/>
              <a:ext cx="13007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Aberration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767F304-54CC-F996-6EC5-2330083CDE88}"/>
              </a:ext>
            </a:extLst>
          </p:cNvPr>
          <p:cNvGrpSpPr/>
          <p:nvPr/>
        </p:nvGrpSpPr>
        <p:grpSpPr>
          <a:xfrm>
            <a:off x="4328070" y="3394932"/>
            <a:ext cx="2260038" cy="2596638"/>
            <a:chOff x="4328070" y="3394932"/>
            <a:chExt cx="2260038" cy="2596638"/>
          </a:xfrm>
        </p:grpSpPr>
        <p:pic>
          <p:nvPicPr>
            <p:cNvPr id="12" name="Picture 11" descr="A close-up of a blue and green square&#10;&#10;AI-generated content may be incorrect.">
              <a:extLst>
                <a:ext uri="{FF2B5EF4-FFF2-40B4-BE49-F238E27FC236}">
                  <a16:creationId xmlns:a16="http://schemas.microsoft.com/office/drawing/2014/main" id="{0E14875A-E7A3-6FA3-6AC3-49C42F6A3C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28070" y="3723858"/>
              <a:ext cx="2260038" cy="2267712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DD1B1DD-017D-2282-134E-86E8EB90589B}"/>
                </a:ext>
              </a:extLst>
            </p:cNvPr>
            <p:cNvSpPr txBox="1"/>
            <p:nvPr/>
          </p:nvSpPr>
          <p:spPr>
            <a:xfrm>
              <a:off x="4566738" y="3394932"/>
              <a:ext cx="19307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Phase projection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AADF976-766B-D14D-EFFC-FDCCFCBDF1DC}"/>
              </a:ext>
            </a:extLst>
          </p:cNvPr>
          <p:cNvGrpSpPr/>
          <p:nvPr/>
        </p:nvGrpSpPr>
        <p:grpSpPr>
          <a:xfrm>
            <a:off x="6917572" y="3210266"/>
            <a:ext cx="1930764" cy="2832846"/>
            <a:chOff x="6917572" y="3210266"/>
            <a:chExt cx="1930764" cy="2832846"/>
          </a:xfrm>
        </p:grpSpPr>
        <p:pic>
          <p:nvPicPr>
            <p:cNvPr id="25" name="Picture 24" descr="A collage of images of a cornfield&#10;&#10;AI-generated content may be incorrect.">
              <a:extLst>
                <a:ext uri="{FF2B5EF4-FFF2-40B4-BE49-F238E27FC236}">
                  <a16:creationId xmlns:a16="http://schemas.microsoft.com/office/drawing/2014/main" id="{0A3293CF-A50D-E915-707F-CC4AA1CB50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17572" y="3545151"/>
              <a:ext cx="1930764" cy="2497961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E86A399-97B0-162A-86CD-6454643405B3}"/>
                </a:ext>
              </a:extLst>
            </p:cNvPr>
            <p:cNvSpPr txBox="1"/>
            <p:nvPr/>
          </p:nvSpPr>
          <p:spPr>
            <a:xfrm>
              <a:off x="7328780" y="3210266"/>
              <a:ext cx="13441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Multislice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FA0C8BF0-4FBF-3872-5532-BB7FB28E4026}"/>
              </a:ext>
            </a:extLst>
          </p:cNvPr>
          <p:cNvGrpSpPr/>
          <p:nvPr/>
        </p:nvGrpSpPr>
        <p:grpSpPr>
          <a:xfrm>
            <a:off x="9041148" y="999275"/>
            <a:ext cx="2910840" cy="2910840"/>
            <a:chOff x="9041148" y="999275"/>
            <a:chExt cx="2910840" cy="2910840"/>
          </a:xfrm>
        </p:grpSpPr>
        <p:pic>
          <p:nvPicPr>
            <p:cNvPr id="8" name="Picture 7" descr="A close-up of a white object&#10;&#10;AI-generated content may be incorrect.">
              <a:extLst>
                <a:ext uri="{FF2B5EF4-FFF2-40B4-BE49-F238E27FC236}">
                  <a16:creationId xmlns:a16="http://schemas.microsoft.com/office/drawing/2014/main" id="{6C5CBE33-934D-668B-84B1-2AFE13F9B9A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41148" y="999275"/>
              <a:ext cx="2910840" cy="2910840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9D8D473-144E-04A7-5C5A-576DFB0EA1D9}"/>
                </a:ext>
              </a:extLst>
            </p:cNvPr>
            <p:cNvSpPr txBox="1"/>
            <p:nvPr/>
          </p:nvSpPr>
          <p:spPr>
            <a:xfrm>
              <a:off x="9041148" y="999275"/>
              <a:ext cx="25786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chemeClr val="accent1">
                      <a:lumMod val="75000"/>
                    </a:schemeClr>
                  </a:solidFill>
                </a:rPr>
                <a:t>Carbon accumulation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101614D5-72D9-B5B5-508C-B4EB8D6DD298}"/>
                </a:ext>
              </a:extLst>
            </p:cNvPr>
            <p:cNvCxnSpPr>
              <a:cxnSpLocks/>
            </p:cNvCxnSpPr>
            <p:nvPr/>
          </p:nvCxnSpPr>
          <p:spPr>
            <a:xfrm>
              <a:off x="10019556" y="1325209"/>
              <a:ext cx="310896" cy="42308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10225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0A843735-F5EB-179E-6BAA-D6BA73C192ED}"/>
              </a:ext>
            </a:extLst>
          </p:cNvPr>
          <p:cNvSpPr/>
          <p:nvPr/>
        </p:nvSpPr>
        <p:spPr>
          <a:xfrm>
            <a:off x="4699568" y="3354480"/>
            <a:ext cx="1325954" cy="41296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SerialEM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5A44B70-6F53-D8A7-3A5A-14407C14818D}"/>
              </a:ext>
            </a:extLst>
          </p:cNvPr>
          <p:cNvGrpSpPr/>
          <p:nvPr/>
        </p:nvGrpSpPr>
        <p:grpSpPr>
          <a:xfrm>
            <a:off x="7305799" y="4026713"/>
            <a:ext cx="4584319" cy="2428966"/>
            <a:chOff x="7305799" y="4026713"/>
            <a:chExt cx="4584319" cy="2428966"/>
          </a:xfrm>
        </p:grpSpPr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838B2AD4-09E1-4C48-35A8-E0B441EA03A0}"/>
                </a:ext>
              </a:extLst>
            </p:cNvPr>
            <p:cNvSpPr/>
            <p:nvPr/>
          </p:nvSpPr>
          <p:spPr>
            <a:xfrm>
              <a:off x="10564164" y="4026713"/>
              <a:ext cx="1325954" cy="412968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>
                  <a:latin typeface="Arial" panose="020B0604020202020204" pitchFamily="34" charset="0"/>
                  <a:cs typeface="Arial" panose="020B0604020202020204" pitchFamily="34" charset="0"/>
                </a:rPr>
                <a:t>Parallax</a:t>
              </a: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DF056064-A7C7-D1B5-6938-F147B5B98C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227141" y="4456432"/>
              <a:ext cx="0" cy="198855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EA8A31A1-45AA-380A-26BE-441614C3D22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305799" y="6434476"/>
              <a:ext cx="392134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D2988671-2742-90B0-765D-C6C4654D2987}"/>
                </a:ext>
              </a:extLst>
            </p:cNvPr>
            <p:cNvSpPr txBox="1"/>
            <p:nvPr/>
          </p:nvSpPr>
          <p:spPr>
            <a:xfrm>
              <a:off x="7585032" y="6117125"/>
              <a:ext cx="313838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>
                  <a:latin typeface="Arial" panose="020B0604020202020204" pitchFamily="34" charset="0"/>
                  <a:cs typeface="Arial" panose="020B0604020202020204" pitchFamily="34" charset="0"/>
                </a:rPr>
                <a:t>4D STEM compressed data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1912AE2-2E9D-1D30-FE08-DDCEDA881432}"/>
              </a:ext>
            </a:extLst>
          </p:cNvPr>
          <p:cNvGrpSpPr/>
          <p:nvPr/>
        </p:nvGrpSpPr>
        <p:grpSpPr>
          <a:xfrm>
            <a:off x="8480309" y="2082959"/>
            <a:ext cx="1619324" cy="1939711"/>
            <a:chOff x="8480309" y="2082959"/>
            <a:chExt cx="1619324" cy="1939711"/>
          </a:xfrm>
        </p:grpSpPr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7EE93153-51C8-A7C0-680B-8E342E4D23BB}"/>
                </a:ext>
              </a:extLst>
            </p:cNvPr>
            <p:cNvSpPr/>
            <p:nvPr/>
          </p:nvSpPr>
          <p:spPr>
            <a:xfrm>
              <a:off x="9076212" y="2082959"/>
              <a:ext cx="1023421" cy="571657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>
                  <a:latin typeface="Arial" panose="020B0604020202020204" pitchFamily="34" charset="0"/>
                  <a:cs typeface="Arial" panose="020B0604020202020204" pitchFamily="34" charset="0"/>
                </a:rPr>
                <a:t>Scan API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7CBC48C9-C7AC-036C-0569-774CEDBFFA14}"/>
                </a:ext>
              </a:extLst>
            </p:cNvPr>
            <p:cNvGrpSpPr/>
            <p:nvPr/>
          </p:nvGrpSpPr>
          <p:grpSpPr>
            <a:xfrm>
              <a:off x="8480309" y="2656715"/>
              <a:ext cx="1574276" cy="1365955"/>
              <a:chOff x="8480309" y="2656715"/>
              <a:chExt cx="1574276" cy="1365955"/>
            </a:xfrm>
          </p:grpSpPr>
          <p:cxnSp>
            <p:nvCxnSpPr>
              <p:cNvPr id="53" name="Straight Arrow Connector 52">
                <a:extLst>
                  <a:ext uri="{FF2B5EF4-FFF2-40B4-BE49-F238E27FC236}">
                    <a16:creationId xmlns:a16="http://schemas.microsoft.com/office/drawing/2014/main" id="{8F1BE269-1EB0-7E5B-EE91-6DFF6291826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598341" y="2656715"/>
                <a:ext cx="0" cy="816635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6E445B81-1D84-D901-D0D1-E6BFD6D7F0E4}"/>
                  </a:ext>
                </a:extLst>
              </p:cNvPr>
              <p:cNvCxnSpPr>
                <a:cxnSpLocks/>
                <a:endCxn id="23" idx="3"/>
              </p:cNvCxnSpPr>
              <p:nvPr/>
            </p:nvCxnSpPr>
            <p:spPr>
              <a:xfrm flipH="1">
                <a:off x="8480309" y="3475204"/>
                <a:ext cx="1117201" cy="1014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45664016-6CEC-8C56-097B-F922A930B5D7}"/>
                  </a:ext>
                </a:extLst>
              </p:cNvPr>
              <p:cNvSpPr txBox="1"/>
              <p:nvPr/>
            </p:nvSpPr>
            <p:spPr>
              <a:xfrm>
                <a:off x="8742342" y="3437895"/>
                <a:ext cx="1312243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Image/data </a:t>
                </a:r>
              </a:p>
              <a:p>
                <a:pPr algn="ctr"/>
                <a:r>
                  <a:rPr lang="en-GB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request</a:t>
                </a:r>
              </a:p>
            </p:txBody>
          </p:sp>
        </p:grp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04B98369-2F31-A393-C8F4-5E7DD97D3F68}"/>
              </a:ext>
            </a:extLst>
          </p:cNvPr>
          <p:cNvGrpSpPr/>
          <p:nvPr/>
        </p:nvGrpSpPr>
        <p:grpSpPr>
          <a:xfrm>
            <a:off x="5899504" y="3060659"/>
            <a:ext cx="2580805" cy="1093870"/>
            <a:chOff x="5899504" y="3060659"/>
            <a:chExt cx="2580805" cy="1093870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AE665E60-25BF-8D0F-1A18-2F941FD69709}"/>
                </a:ext>
              </a:extLst>
            </p:cNvPr>
            <p:cNvSpPr/>
            <p:nvPr/>
          </p:nvSpPr>
          <p:spPr>
            <a:xfrm>
              <a:off x="7154355" y="3060659"/>
              <a:ext cx="1325954" cy="849372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>
                  <a:latin typeface="Arial" panose="020B0604020202020204" pitchFamily="34" charset="0"/>
                  <a:cs typeface="Arial" panose="020B0604020202020204" pitchFamily="34" charset="0"/>
                </a:rPr>
                <a:t>4D-STEM</a:t>
              </a:r>
            </a:p>
            <a:p>
              <a:pPr algn="ctr"/>
              <a:r>
                <a:rPr lang="en-GB" sz="1600" dirty="0">
                  <a:latin typeface="Arial" panose="020B0604020202020204" pitchFamily="34" charset="0"/>
                  <a:cs typeface="Arial" panose="020B0604020202020204" pitchFamily="34" charset="0"/>
                </a:rPr>
                <a:t>Camera Plugin</a:t>
              </a: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18E796AA-E6C1-0E23-0BE6-F0A937A73162}"/>
                </a:ext>
              </a:extLst>
            </p:cNvPr>
            <p:cNvGrpSpPr/>
            <p:nvPr/>
          </p:nvGrpSpPr>
          <p:grpSpPr>
            <a:xfrm>
              <a:off x="5899504" y="3529963"/>
              <a:ext cx="1312243" cy="624566"/>
              <a:chOff x="5899504" y="3529963"/>
              <a:chExt cx="1312243" cy="624566"/>
            </a:xfrm>
          </p:grpSpPr>
          <p:cxnSp>
            <p:nvCxnSpPr>
              <p:cNvPr id="51" name="Straight Arrow Connector 50">
                <a:extLst>
                  <a:ext uri="{FF2B5EF4-FFF2-40B4-BE49-F238E27FC236}">
                    <a16:creationId xmlns:a16="http://schemas.microsoft.com/office/drawing/2014/main" id="{2CBA93E3-B5D3-4277-35D0-4E8CD3E0245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48041" y="3529963"/>
                <a:ext cx="1091668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AA346597-F115-C543-D133-48E4737B0A0B}"/>
                  </a:ext>
                </a:extLst>
              </p:cNvPr>
              <p:cNvSpPr txBox="1"/>
              <p:nvPr/>
            </p:nvSpPr>
            <p:spPr>
              <a:xfrm>
                <a:off x="5899504" y="3569754"/>
                <a:ext cx="1312243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Image/data </a:t>
                </a:r>
              </a:p>
              <a:p>
                <a:pPr algn="ctr"/>
                <a:r>
                  <a:rPr lang="en-GB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request</a:t>
                </a:r>
              </a:p>
            </p:txBody>
          </p:sp>
        </p:grp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72C98BF-A24D-4871-B47F-7B73D790EC44}"/>
              </a:ext>
            </a:extLst>
          </p:cNvPr>
          <p:cNvGrpSpPr/>
          <p:nvPr/>
        </p:nvGrpSpPr>
        <p:grpSpPr>
          <a:xfrm>
            <a:off x="10364488" y="2830499"/>
            <a:ext cx="1617110" cy="1160868"/>
            <a:chOff x="10364488" y="2830499"/>
            <a:chExt cx="1617110" cy="1160868"/>
          </a:xfrm>
        </p:grpSpPr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3221E73A-3FEA-839E-FF00-FDE146BCA04D}"/>
                </a:ext>
              </a:extLst>
            </p:cNvPr>
            <p:cNvSpPr/>
            <p:nvPr/>
          </p:nvSpPr>
          <p:spPr>
            <a:xfrm>
              <a:off x="10495941" y="2830499"/>
              <a:ext cx="1485657" cy="571658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>
                  <a:latin typeface="Arial" panose="020B0604020202020204" pitchFamily="34" charset="0"/>
                  <a:cs typeface="Arial" panose="020B0604020202020204" pitchFamily="34" charset="0"/>
                </a:rPr>
                <a:t>Multislice ptychography</a:t>
              </a:r>
            </a:p>
          </p:txBody>
        </p: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CB62E6F6-45F2-03CD-1AB8-46014A3D391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238770" y="3429000"/>
              <a:ext cx="0" cy="56236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7509CFAE-8FFC-2F92-80C1-474099FA06B1}"/>
                </a:ext>
              </a:extLst>
            </p:cNvPr>
            <p:cNvSpPr txBox="1"/>
            <p:nvPr/>
          </p:nvSpPr>
          <p:spPr>
            <a:xfrm>
              <a:off x="10364488" y="3545158"/>
              <a:ext cx="94706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>
                  <a:latin typeface="Arial" panose="020B0604020202020204" pitchFamily="34" charset="0"/>
                  <a:cs typeface="Arial" panose="020B0604020202020204" pitchFamily="34" charset="0"/>
                </a:rPr>
                <a:t>Defocus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C82932E-5381-8E6D-889F-88D07BEFE511}"/>
              </a:ext>
            </a:extLst>
          </p:cNvPr>
          <p:cNvGrpSpPr/>
          <p:nvPr/>
        </p:nvGrpSpPr>
        <p:grpSpPr>
          <a:xfrm>
            <a:off x="4235220" y="3776684"/>
            <a:ext cx="1971575" cy="1260094"/>
            <a:chOff x="4235220" y="3776684"/>
            <a:chExt cx="1971575" cy="1260094"/>
          </a:xfrm>
        </p:grpSpPr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B45FC333-CB61-573F-7F94-C4C83B6075C0}"/>
                </a:ext>
              </a:extLst>
            </p:cNvPr>
            <p:cNvSpPr/>
            <p:nvPr/>
          </p:nvSpPr>
          <p:spPr>
            <a:xfrm>
              <a:off x="4556094" y="4623810"/>
              <a:ext cx="1650701" cy="412968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>
                  <a:latin typeface="Arial" panose="020B0604020202020204" pitchFamily="34" charset="0"/>
                  <a:cs typeface="Arial" panose="020B0604020202020204" pitchFamily="34" charset="0"/>
                </a:rPr>
                <a:t>Custom Scripts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A4EDCC80-3A19-5911-EEF7-7B4DA5C92F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89924" y="3776684"/>
              <a:ext cx="0" cy="82319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C6DA79F1-64D6-01EE-8D48-44F8DFDEC463}"/>
                </a:ext>
              </a:extLst>
            </p:cNvPr>
            <p:cNvSpPr txBox="1"/>
            <p:nvPr/>
          </p:nvSpPr>
          <p:spPr>
            <a:xfrm>
              <a:off x="4235220" y="3912972"/>
              <a:ext cx="131224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dirty="0">
                  <a:latin typeface="Arial" panose="020B0604020202020204" pitchFamily="34" charset="0"/>
                  <a:cs typeface="Arial" panose="020B0604020202020204" pitchFamily="34" charset="0"/>
                </a:rPr>
                <a:t>SerialEM</a:t>
              </a:r>
            </a:p>
            <a:p>
              <a:pPr algn="ctr"/>
              <a:r>
                <a:rPr lang="en-GB" sz="1600" dirty="0">
                  <a:latin typeface="Arial" panose="020B0604020202020204" pitchFamily="34" charset="0"/>
                  <a:cs typeface="Arial" panose="020B0604020202020204" pitchFamily="34" charset="0"/>
                </a:rPr>
                <a:t>command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7B5F393-5D7B-FBC7-4515-3A873F20304D}"/>
              </a:ext>
            </a:extLst>
          </p:cNvPr>
          <p:cNvGrpSpPr/>
          <p:nvPr/>
        </p:nvGrpSpPr>
        <p:grpSpPr>
          <a:xfrm>
            <a:off x="258982" y="287223"/>
            <a:ext cx="4522676" cy="5317595"/>
            <a:chOff x="258982" y="287223"/>
            <a:chExt cx="4522676" cy="5317595"/>
          </a:xfrm>
        </p:grpSpPr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7071AF02-E96B-48CB-317A-3D34DC61947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4415" y="862762"/>
              <a:ext cx="4517243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Arrow Connector 141">
              <a:extLst>
                <a:ext uri="{FF2B5EF4-FFF2-40B4-BE49-F238E27FC236}">
                  <a16:creationId xmlns:a16="http://schemas.microsoft.com/office/drawing/2014/main" id="{AEE98080-A9D8-51E3-17D7-7D52D31C28C4}"/>
                </a:ext>
              </a:extLst>
            </p:cNvPr>
            <p:cNvCxnSpPr>
              <a:cxnSpLocks/>
            </p:cNvCxnSpPr>
            <p:nvPr/>
          </p:nvCxnSpPr>
          <p:spPr>
            <a:xfrm>
              <a:off x="264723" y="861932"/>
              <a:ext cx="0" cy="474288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Arrow Connector 146">
              <a:extLst>
                <a:ext uri="{FF2B5EF4-FFF2-40B4-BE49-F238E27FC236}">
                  <a16:creationId xmlns:a16="http://schemas.microsoft.com/office/drawing/2014/main" id="{441FE016-E7B1-F688-FCE8-C4E0E1BA4126}"/>
                </a:ext>
              </a:extLst>
            </p:cNvPr>
            <p:cNvCxnSpPr>
              <a:cxnSpLocks/>
            </p:cNvCxnSpPr>
            <p:nvPr/>
          </p:nvCxnSpPr>
          <p:spPr>
            <a:xfrm>
              <a:off x="258982" y="2534254"/>
              <a:ext cx="896501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942C92BA-7A28-FD1D-0738-4D9C5A66FDBB}"/>
                </a:ext>
              </a:extLst>
            </p:cNvPr>
            <p:cNvSpPr txBox="1"/>
            <p:nvPr/>
          </p:nvSpPr>
          <p:spPr>
            <a:xfrm>
              <a:off x="1917825" y="287223"/>
              <a:ext cx="189947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dirty="0">
                  <a:latin typeface="Arial" panose="020B0604020202020204" pitchFamily="34" charset="0"/>
                  <a:cs typeface="Arial" panose="020B0604020202020204" pitchFamily="34" charset="0"/>
                </a:rPr>
                <a:t>Synchronised scan signal &amp; trigger</a:t>
              </a:r>
            </a:p>
          </p:txBody>
        </p:sp>
      </p:grpSp>
      <p:sp>
        <p:nvSpPr>
          <p:cNvPr id="151" name="Rectangle 150">
            <a:extLst>
              <a:ext uri="{FF2B5EF4-FFF2-40B4-BE49-F238E27FC236}">
                <a16:creationId xmlns:a16="http://schemas.microsoft.com/office/drawing/2014/main" id="{4E5E9745-3DED-791A-91A2-F2EDF699800E}"/>
              </a:ext>
            </a:extLst>
          </p:cNvPr>
          <p:cNvSpPr/>
          <p:nvPr/>
        </p:nvSpPr>
        <p:spPr>
          <a:xfrm>
            <a:off x="4355325" y="2941412"/>
            <a:ext cx="4279717" cy="2212352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FA210334-8493-06B2-959A-C8484F1A1659}"/>
              </a:ext>
            </a:extLst>
          </p:cNvPr>
          <p:cNvSpPr txBox="1"/>
          <p:nvPr/>
        </p:nvSpPr>
        <p:spPr>
          <a:xfrm>
            <a:off x="5785323" y="5179553"/>
            <a:ext cx="16673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Microscope PC</a:t>
            </a:r>
          </a:p>
        </p:txBody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BFD3AF5D-F636-A74E-3034-6048380450FA}"/>
              </a:ext>
            </a:extLst>
          </p:cNvPr>
          <p:cNvSpPr/>
          <p:nvPr/>
        </p:nvSpPr>
        <p:spPr>
          <a:xfrm>
            <a:off x="8823937" y="101601"/>
            <a:ext cx="3263734" cy="4556281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00CDFEE3-17B4-4538-F4FD-60A2A1A3BB08}"/>
              </a:ext>
            </a:extLst>
          </p:cNvPr>
          <p:cNvSpPr txBox="1"/>
          <p:nvPr/>
        </p:nvSpPr>
        <p:spPr>
          <a:xfrm>
            <a:off x="9495571" y="4633413"/>
            <a:ext cx="18159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 performance</a:t>
            </a:r>
          </a:p>
          <a:p>
            <a:pPr algn="ctr"/>
            <a:r>
              <a:rPr lang="en-GB" sz="1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Workstation</a:t>
            </a:r>
          </a:p>
        </p:txBody>
      </p:sp>
      <p:sp>
        <p:nvSpPr>
          <p:cNvPr id="160" name="Rectangle: Rounded Corners 159">
            <a:extLst>
              <a:ext uri="{FF2B5EF4-FFF2-40B4-BE49-F238E27FC236}">
                <a16:creationId xmlns:a16="http://schemas.microsoft.com/office/drawing/2014/main" id="{6A4AA6C1-B629-B530-35B3-AAAAF78531EE}"/>
              </a:ext>
            </a:extLst>
          </p:cNvPr>
          <p:cNvSpPr/>
          <p:nvPr/>
        </p:nvSpPr>
        <p:spPr>
          <a:xfrm>
            <a:off x="10424400" y="276654"/>
            <a:ext cx="1605481" cy="57165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End to end</a:t>
            </a:r>
          </a:p>
          <a:p>
            <a:pPr algn="ctr"/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reconstruction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87F1FA9D-4EF9-D544-955D-F38A66C6009D}"/>
              </a:ext>
            </a:extLst>
          </p:cNvPr>
          <p:cNvGrpSpPr/>
          <p:nvPr/>
        </p:nvGrpSpPr>
        <p:grpSpPr>
          <a:xfrm>
            <a:off x="10215765" y="1532509"/>
            <a:ext cx="1765833" cy="1246629"/>
            <a:chOff x="10215765" y="1532509"/>
            <a:chExt cx="1765833" cy="1246629"/>
          </a:xfrm>
        </p:grpSpPr>
        <p:sp>
          <p:nvSpPr>
            <p:cNvPr id="159" name="Rectangle: Rounded Corners 158">
              <a:extLst>
                <a:ext uri="{FF2B5EF4-FFF2-40B4-BE49-F238E27FC236}">
                  <a16:creationId xmlns:a16="http://schemas.microsoft.com/office/drawing/2014/main" id="{52C4B38C-378C-70C1-F8AB-8B1FB240DD8F}"/>
                </a:ext>
              </a:extLst>
            </p:cNvPr>
            <p:cNvSpPr/>
            <p:nvPr/>
          </p:nvSpPr>
          <p:spPr>
            <a:xfrm>
              <a:off x="10495941" y="1532509"/>
              <a:ext cx="1485657" cy="571658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>
                  <a:latin typeface="Arial" panose="020B0604020202020204" pitchFamily="34" charset="0"/>
                  <a:cs typeface="Arial" panose="020B0604020202020204" pitchFamily="34" charset="0"/>
                </a:rPr>
                <a:t>Alignment</a:t>
              </a:r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DDF3CCFC-B0C6-6513-41A6-0DAB98E77CDC}"/>
                </a:ext>
              </a:extLst>
            </p:cNvPr>
            <p:cNvGrpSpPr/>
            <p:nvPr/>
          </p:nvGrpSpPr>
          <p:grpSpPr>
            <a:xfrm>
              <a:off x="10215765" y="2135704"/>
              <a:ext cx="1095789" cy="643434"/>
              <a:chOff x="10215765" y="2135704"/>
              <a:chExt cx="1095789" cy="643434"/>
            </a:xfrm>
          </p:grpSpPr>
          <p:cxnSp>
            <p:nvCxnSpPr>
              <p:cNvPr id="162" name="Straight Arrow Connector 161">
                <a:extLst>
                  <a:ext uri="{FF2B5EF4-FFF2-40B4-BE49-F238E27FC236}">
                    <a16:creationId xmlns:a16="http://schemas.microsoft.com/office/drawing/2014/main" id="{81AC4663-AE53-1BFF-550E-D486D047592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217900" y="2135704"/>
                <a:ext cx="0" cy="64343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3" name="TextBox 162">
                <a:extLst>
                  <a:ext uri="{FF2B5EF4-FFF2-40B4-BE49-F238E27FC236}">
                    <a16:creationId xmlns:a16="http://schemas.microsoft.com/office/drawing/2014/main" id="{93904155-1263-8EF2-F37D-D723DDEB46D3}"/>
                  </a:ext>
                </a:extLst>
              </p:cNvPr>
              <p:cNvSpPr txBox="1"/>
              <p:nvPr/>
            </p:nvSpPr>
            <p:spPr>
              <a:xfrm>
                <a:off x="10215765" y="2167156"/>
                <a:ext cx="1095789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2D phase projection</a:t>
                </a:r>
              </a:p>
            </p:txBody>
          </p:sp>
        </p:grp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D9799AC6-DA14-5D94-1F91-9C5243BC0E85}"/>
              </a:ext>
            </a:extLst>
          </p:cNvPr>
          <p:cNvGrpSpPr/>
          <p:nvPr/>
        </p:nvGrpSpPr>
        <p:grpSpPr>
          <a:xfrm>
            <a:off x="9712392" y="871998"/>
            <a:ext cx="1508149" cy="584775"/>
            <a:chOff x="9703248" y="871998"/>
            <a:chExt cx="1508149" cy="584775"/>
          </a:xfrm>
        </p:grpSpPr>
        <p:cxnSp>
          <p:nvCxnSpPr>
            <p:cNvPr id="166" name="Straight Arrow Connector 165">
              <a:extLst>
                <a:ext uri="{FF2B5EF4-FFF2-40B4-BE49-F238E27FC236}">
                  <a16:creationId xmlns:a16="http://schemas.microsoft.com/office/drawing/2014/main" id="{4BF72391-72B0-F5D1-55AD-1E7B6173561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211397" y="871998"/>
              <a:ext cx="0" cy="57714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CE985CC0-BC64-B0CD-8CFA-0CD958F0CCC2}"/>
                </a:ext>
              </a:extLst>
            </p:cNvPr>
            <p:cNvSpPr txBox="1"/>
            <p:nvPr/>
          </p:nvSpPr>
          <p:spPr>
            <a:xfrm>
              <a:off x="9703248" y="871998"/>
              <a:ext cx="148986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dirty="0">
                  <a:latin typeface="Arial" panose="020B0604020202020204" pitchFamily="34" charset="0"/>
                  <a:cs typeface="Arial" panose="020B0604020202020204" pitchFamily="34" charset="0"/>
                </a:rPr>
                <a:t>Affine</a:t>
              </a:r>
            </a:p>
            <a:p>
              <a:pPr algn="ctr"/>
              <a:r>
                <a:rPr lang="en-GB" sz="1600" dirty="0">
                  <a:latin typeface="Arial" panose="020B0604020202020204" pitchFamily="34" charset="0"/>
                  <a:cs typeface="Arial" panose="020B0604020202020204" pitchFamily="34" charset="0"/>
                </a:rPr>
                <a:t>transformation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DC77845-07DF-DCD6-D86F-2D610EBD2F7A}"/>
              </a:ext>
            </a:extLst>
          </p:cNvPr>
          <p:cNvGrpSpPr/>
          <p:nvPr/>
        </p:nvGrpSpPr>
        <p:grpSpPr>
          <a:xfrm>
            <a:off x="5395919" y="1922487"/>
            <a:ext cx="3645440" cy="1444153"/>
            <a:chOff x="5395919" y="1922487"/>
            <a:chExt cx="3645440" cy="1444153"/>
          </a:xfrm>
        </p:grpSpPr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6869B2DA-E72A-2AAE-A2EE-E68DE40BDCC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95919" y="2368787"/>
              <a:ext cx="364544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B7BEF801-107B-6BA1-A768-7AD5CA83CCC6}"/>
                </a:ext>
              </a:extLst>
            </p:cNvPr>
            <p:cNvCxnSpPr>
              <a:cxnSpLocks/>
            </p:cNvCxnSpPr>
            <p:nvPr/>
          </p:nvCxnSpPr>
          <p:spPr>
            <a:xfrm>
              <a:off x="5395919" y="2358094"/>
              <a:ext cx="0" cy="100854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D3656015-9E28-B66C-0701-4E428C5C9762}"/>
                </a:ext>
              </a:extLst>
            </p:cNvPr>
            <p:cNvSpPr txBox="1"/>
            <p:nvPr/>
          </p:nvSpPr>
          <p:spPr>
            <a:xfrm>
              <a:off x="6500553" y="1922487"/>
              <a:ext cx="151663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dirty="0">
                  <a:latin typeface="Arial" panose="020B0604020202020204" pitchFamily="34" charset="0"/>
                  <a:cs typeface="Arial" panose="020B0604020202020204" pitchFamily="34" charset="0"/>
                </a:rPr>
                <a:t>HAADF image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6D82A68-2E9E-18E5-7F64-9541092231ED}"/>
              </a:ext>
            </a:extLst>
          </p:cNvPr>
          <p:cNvGrpSpPr/>
          <p:nvPr/>
        </p:nvGrpSpPr>
        <p:grpSpPr>
          <a:xfrm>
            <a:off x="6258257" y="559671"/>
            <a:ext cx="3467485" cy="1463140"/>
            <a:chOff x="6266443" y="559671"/>
            <a:chExt cx="3459299" cy="1463140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5B99A33F-735F-F3F2-2705-87FE50738DFF}"/>
                </a:ext>
              </a:extLst>
            </p:cNvPr>
            <p:cNvSpPr txBox="1"/>
            <p:nvPr/>
          </p:nvSpPr>
          <p:spPr>
            <a:xfrm>
              <a:off x="6307458" y="559671"/>
              <a:ext cx="2059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>
                  <a:latin typeface="Arial" panose="020B0604020202020204" pitchFamily="34" charset="0"/>
                  <a:cs typeface="Arial" panose="020B0604020202020204" pitchFamily="34" charset="0"/>
                </a:rPr>
                <a:t>Image/data request</a:t>
              </a: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64E91CA4-BC51-1D11-B613-ACF0BBD054EB}"/>
                </a:ext>
              </a:extLst>
            </p:cNvPr>
            <p:cNvGrpSpPr/>
            <p:nvPr/>
          </p:nvGrpSpPr>
          <p:grpSpPr>
            <a:xfrm>
              <a:off x="6266443" y="856408"/>
              <a:ext cx="3331067" cy="1166403"/>
              <a:chOff x="6266443" y="856408"/>
              <a:chExt cx="3331067" cy="1166403"/>
            </a:xfrm>
          </p:grpSpPr>
          <p:cxnSp>
            <p:nvCxnSpPr>
              <p:cNvPr id="64" name="Straight Arrow Connector 63">
                <a:extLst>
                  <a:ext uri="{FF2B5EF4-FFF2-40B4-BE49-F238E27FC236}">
                    <a16:creationId xmlns:a16="http://schemas.microsoft.com/office/drawing/2014/main" id="{CA6618B0-5105-53B9-484B-0A3F74F57FDA}"/>
                  </a:ext>
                </a:extLst>
              </p:cNvPr>
              <p:cNvCxnSpPr>
                <a:cxnSpLocks/>
                <a:endCxn id="224" idx="3"/>
              </p:cNvCxnSpPr>
              <p:nvPr/>
            </p:nvCxnSpPr>
            <p:spPr>
              <a:xfrm flipH="1" flipV="1">
                <a:off x="6266443" y="856408"/>
                <a:ext cx="3322776" cy="1559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Arrow Connector 181">
                <a:extLst>
                  <a:ext uri="{FF2B5EF4-FFF2-40B4-BE49-F238E27FC236}">
                    <a16:creationId xmlns:a16="http://schemas.microsoft.com/office/drawing/2014/main" id="{5A942754-9AB7-F35F-699B-C985D2B6DEE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597510" y="860182"/>
                <a:ext cx="0" cy="116262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EE47B100-09B0-C58C-FE1F-EE1BF8ABF978}"/>
                </a:ext>
              </a:extLst>
            </p:cNvPr>
            <p:cNvSpPr txBox="1"/>
            <p:nvPr/>
          </p:nvSpPr>
          <p:spPr>
            <a:xfrm>
              <a:off x="8718200" y="1350586"/>
              <a:ext cx="100754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dirty="0">
                  <a:latin typeface="Arial" panose="020B0604020202020204" pitchFamily="34" charset="0"/>
                  <a:cs typeface="Arial" panose="020B0604020202020204" pitchFamily="34" charset="0"/>
                </a:rPr>
                <a:t>HAADF</a:t>
              </a:r>
            </a:p>
            <a:p>
              <a:pPr algn="ctr"/>
              <a:r>
                <a:rPr lang="en-GB" sz="1600" dirty="0">
                  <a:latin typeface="Arial" panose="020B0604020202020204" pitchFamily="34" charset="0"/>
                  <a:cs typeface="Arial" panose="020B0604020202020204" pitchFamily="34" charset="0"/>
                </a:rPr>
                <a:t>image</a:t>
              </a:r>
            </a:p>
          </p:txBody>
        </p:sp>
      </p:grpSp>
      <p:sp>
        <p:nvSpPr>
          <p:cNvPr id="188" name="TextBox 187">
            <a:extLst>
              <a:ext uri="{FF2B5EF4-FFF2-40B4-BE49-F238E27FC236}">
                <a16:creationId xmlns:a16="http://schemas.microsoft.com/office/drawing/2014/main" id="{ECB4790F-24DE-E850-CA7D-57FB5EFC8A1C}"/>
              </a:ext>
            </a:extLst>
          </p:cNvPr>
          <p:cNvSpPr txBox="1"/>
          <p:nvPr/>
        </p:nvSpPr>
        <p:spPr>
          <a:xfrm>
            <a:off x="2867561" y="3025032"/>
            <a:ext cx="15166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TEM scripting</a:t>
            </a:r>
          </a:p>
          <a:p>
            <a:pPr algn="ctr"/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interface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0DD9C48-A3A2-3B32-9162-A43164B9CE4C}"/>
              </a:ext>
            </a:extLst>
          </p:cNvPr>
          <p:cNvGrpSpPr/>
          <p:nvPr/>
        </p:nvGrpSpPr>
        <p:grpSpPr>
          <a:xfrm>
            <a:off x="1036096" y="6094283"/>
            <a:ext cx="6264534" cy="700522"/>
            <a:chOff x="1036096" y="6094283"/>
            <a:chExt cx="6264534" cy="700522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A876FFF7-111A-CC2B-7109-1E7C1B1D7E84}"/>
                </a:ext>
              </a:extLst>
            </p:cNvPr>
            <p:cNvCxnSpPr>
              <a:cxnSpLocks/>
            </p:cNvCxnSpPr>
            <p:nvPr/>
          </p:nvCxnSpPr>
          <p:spPr>
            <a:xfrm>
              <a:off x="1036096" y="6094283"/>
              <a:ext cx="0" cy="35294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6D912734-7BB2-0BEB-405B-937DE4979901}"/>
                </a:ext>
              </a:extLst>
            </p:cNvPr>
            <p:cNvCxnSpPr>
              <a:cxnSpLocks/>
              <a:endCxn id="189" idx="1"/>
            </p:cNvCxnSpPr>
            <p:nvPr/>
          </p:nvCxnSpPr>
          <p:spPr>
            <a:xfrm flipV="1">
              <a:off x="1036096" y="6444544"/>
              <a:ext cx="4597148" cy="44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96CBEF90-ECEB-D5EF-AD07-6545FED34DCF}"/>
                </a:ext>
              </a:extLst>
            </p:cNvPr>
            <p:cNvSpPr txBox="1"/>
            <p:nvPr/>
          </p:nvSpPr>
          <p:spPr>
            <a:xfrm>
              <a:off x="3234493" y="6117125"/>
              <a:ext cx="194167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>
                  <a:latin typeface="Arial" panose="020B0604020202020204" pitchFamily="34" charset="0"/>
                  <a:cs typeface="Arial" panose="020B0604020202020204" pitchFamily="34" charset="0"/>
                </a:rPr>
                <a:t>4D STEM raw data</a:t>
              </a:r>
            </a:p>
          </p:txBody>
        </p:sp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1F65BF4C-B67E-F6C7-0C9C-4B41D77CDB6F}"/>
                </a:ext>
              </a:extLst>
            </p:cNvPr>
            <p:cNvSpPr/>
            <p:nvPr/>
          </p:nvSpPr>
          <p:spPr>
            <a:xfrm>
              <a:off x="5633244" y="6094283"/>
              <a:ext cx="1667386" cy="700522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0" name="TextBox 189">
              <a:extLst>
                <a:ext uri="{FF2B5EF4-FFF2-40B4-BE49-F238E27FC236}">
                  <a16:creationId xmlns:a16="http://schemas.microsoft.com/office/drawing/2014/main" id="{3A52D7C7-021F-1DC0-6747-61B54F921DC6}"/>
                </a:ext>
              </a:extLst>
            </p:cNvPr>
            <p:cNvSpPr txBox="1"/>
            <p:nvPr/>
          </p:nvSpPr>
          <p:spPr>
            <a:xfrm>
              <a:off x="5633244" y="6172130"/>
              <a:ext cx="16673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Detector control PC</a:t>
              </a:r>
            </a:p>
          </p:txBody>
        </p:sp>
      </p:grpSp>
      <p:sp>
        <p:nvSpPr>
          <p:cNvPr id="193" name="Rectangle 192">
            <a:extLst>
              <a:ext uri="{FF2B5EF4-FFF2-40B4-BE49-F238E27FC236}">
                <a16:creationId xmlns:a16="http://schemas.microsoft.com/office/drawing/2014/main" id="{C7CD391B-19FD-67B5-5532-6F81CD21BF77}"/>
              </a:ext>
            </a:extLst>
          </p:cNvPr>
          <p:cNvSpPr/>
          <p:nvPr/>
        </p:nvSpPr>
        <p:spPr>
          <a:xfrm>
            <a:off x="4684428" y="585649"/>
            <a:ext cx="1508149" cy="546406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1F9B9F4-58F9-0ABB-37B9-6FFE394FEED8}"/>
              </a:ext>
            </a:extLst>
          </p:cNvPr>
          <p:cNvGrpSpPr/>
          <p:nvPr/>
        </p:nvGrpSpPr>
        <p:grpSpPr>
          <a:xfrm>
            <a:off x="264415" y="1146856"/>
            <a:ext cx="2428090" cy="5358152"/>
            <a:chOff x="264415" y="1146856"/>
            <a:chExt cx="2428090" cy="535815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C43E1A1-96DC-D788-29A8-3372B99D4AC2}"/>
                </a:ext>
              </a:extLst>
            </p:cNvPr>
            <p:cNvSpPr txBox="1"/>
            <p:nvPr/>
          </p:nvSpPr>
          <p:spPr>
            <a:xfrm>
              <a:off x="378999" y="5823220"/>
              <a:ext cx="174582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>
                  <a:latin typeface="Arial" panose="020B0604020202020204" pitchFamily="34" charset="0"/>
                  <a:cs typeface="Arial" panose="020B0604020202020204" pitchFamily="34" charset="0"/>
                </a:rPr>
                <a:t>Arina Detector</a:t>
              </a:r>
            </a:p>
          </p:txBody>
        </p: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DAA48398-3662-F534-E7F0-8D0505092014}"/>
                </a:ext>
              </a:extLst>
            </p:cNvPr>
            <p:cNvGrpSpPr/>
            <p:nvPr/>
          </p:nvGrpSpPr>
          <p:grpSpPr>
            <a:xfrm>
              <a:off x="1083093" y="4031006"/>
              <a:ext cx="1055080" cy="586716"/>
              <a:chOff x="3843866" y="1900591"/>
              <a:chExt cx="759423" cy="441571"/>
            </a:xfrm>
          </p:grpSpPr>
          <p:grpSp>
            <p:nvGrpSpPr>
              <p:cNvPr id="134" name="Group 133">
                <a:extLst>
                  <a:ext uri="{FF2B5EF4-FFF2-40B4-BE49-F238E27FC236}">
                    <a16:creationId xmlns:a16="http://schemas.microsoft.com/office/drawing/2014/main" id="{0597818E-9BBF-DA38-01C2-E746B1DA0E48}"/>
                  </a:ext>
                </a:extLst>
              </p:cNvPr>
              <p:cNvGrpSpPr/>
              <p:nvPr/>
            </p:nvGrpSpPr>
            <p:grpSpPr>
              <a:xfrm>
                <a:off x="3843866" y="1900591"/>
                <a:ext cx="759423" cy="294278"/>
                <a:chOff x="3676073" y="1442026"/>
                <a:chExt cx="1500095" cy="638887"/>
              </a:xfrm>
            </p:grpSpPr>
            <p:sp>
              <p:nvSpPr>
                <p:cNvPr id="136" name="Cylinder 135">
                  <a:extLst>
                    <a:ext uri="{FF2B5EF4-FFF2-40B4-BE49-F238E27FC236}">
                      <a16:creationId xmlns:a16="http://schemas.microsoft.com/office/drawing/2014/main" id="{AB10FD9B-DC74-FE37-B3AC-F50458CF81CA}"/>
                    </a:ext>
                  </a:extLst>
                </p:cNvPr>
                <p:cNvSpPr/>
                <p:nvPr/>
              </p:nvSpPr>
              <p:spPr>
                <a:xfrm>
                  <a:off x="3676073" y="1442026"/>
                  <a:ext cx="1500095" cy="638887"/>
                </a:xfrm>
                <a:prstGeom prst="can">
                  <a:avLst>
                    <a:gd name="adj" fmla="val 50000"/>
                  </a:avLst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7" name="Oval 136">
                  <a:extLst>
                    <a:ext uri="{FF2B5EF4-FFF2-40B4-BE49-F238E27FC236}">
                      <a16:creationId xmlns:a16="http://schemas.microsoft.com/office/drawing/2014/main" id="{ACDB5B12-82D6-2ECD-F5AB-3B1AFEF86653}"/>
                    </a:ext>
                  </a:extLst>
                </p:cNvPr>
                <p:cNvSpPr/>
                <p:nvPr/>
              </p:nvSpPr>
              <p:spPr>
                <a:xfrm>
                  <a:off x="3858293" y="1496071"/>
                  <a:ext cx="1120107" cy="20267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135" name="Rectangle 134">
                <a:extLst>
                  <a:ext uri="{FF2B5EF4-FFF2-40B4-BE49-F238E27FC236}">
                    <a16:creationId xmlns:a16="http://schemas.microsoft.com/office/drawing/2014/main" id="{4474C616-4F18-AF1F-8CBA-88FA5A1AB13F}"/>
                  </a:ext>
                </a:extLst>
              </p:cNvPr>
              <p:cNvSpPr/>
              <p:nvPr/>
            </p:nvSpPr>
            <p:spPr>
              <a:xfrm>
                <a:off x="4034151" y="1999267"/>
                <a:ext cx="400689" cy="34289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FC3C63BC-D482-E407-FF7C-EA84F804CB49}"/>
                </a:ext>
              </a:extLst>
            </p:cNvPr>
            <p:cNvGrpSpPr/>
            <p:nvPr/>
          </p:nvGrpSpPr>
          <p:grpSpPr>
            <a:xfrm>
              <a:off x="1255268" y="2387115"/>
              <a:ext cx="759423" cy="441571"/>
              <a:chOff x="3843866" y="1900591"/>
              <a:chExt cx="759423" cy="441571"/>
            </a:xfrm>
          </p:grpSpPr>
          <p:grpSp>
            <p:nvGrpSpPr>
              <p:cNvPr id="100" name="Group 99">
                <a:extLst>
                  <a:ext uri="{FF2B5EF4-FFF2-40B4-BE49-F238E27FC236}">
                    <a16:creationId xmlns:a16="http://schemas.microsoft.com/office/drawing/2014/main" id="{60487999-2B8A-9414-75AA-E7AC1B32FB0A}"/>
                  </a:ext>
                </a:extLst>
              </p:cNvPr>
              <p:cNvGrpSpPr/>
              <p:nvPr/>
            </p:nvGrpSpPr>
            <p:grpSpPr>
              <a:xfrm>
                <a:off x="3843866" y="1900591"/>
                <a:ext cx="759423" cy="294278"/>
                <a:chOff x="3676073" y="1442026"/>
                <a:chExt cx="1500095" cy="638887"/>
              </a:xfrm>
            </p:grpSpPr>
            <p:sp>
              <p:nvSpPr>
                <p:cNvPr id="97" name="Cylinder 96">
                  <a:extLst>
                    <a:ext uri="{FF2B5EF4-FFF2-40B4-BE49-F238E27FC236}">
                      <a16:creationId xmlns:a16="http://schemas.microsoft.com/office/drawing/2014/main" id="{47CCF083-14A8-539D-8819-4E0690C3E017}"/>
                    </a:ext>
                  </a:extLst>
                </p:cNvPr>
                <p:cNvSpPr/>
                <p:nvPr/>
              </p:nvSpPr>
              <p:spPr>
                <a:xfrm>
                  <a:off x="3676073" y="1442026"/>
                  <a:ext cx="1500095" cy="638887"/>
                </a:xfrm>
                <a:prstGeom prst="can">
                  <a:avLst>
                    <a:gd name="adj" fmla="val 50000"/>
                  </a:avLst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D3CDED92-466B-154F-25BE-1CEF3006F1F3}"/>
                    </a:ext>
                  </a:extLst>
                </p:cNvPr>
                <p:cNvSpPr/>
                <p:nvPr/>
              </p:nvSpPr>
              <p:spPr>
                <a:xfrm>
                  <a:off x="3858293" y="1496071"/>
                  <a:ext cx="1120107" cy="20267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C4FB6A9D-4DB5-9D8A-AAED-EC7C74A19378}"/>
                  </a:ext>
                </a:extLst>
              </p:cNvPr>
              <p:cNvSpPr/>
              <p:nvPr/>
            </p:nvSpPr>
            <p:spPr>
              <a:xfrm>
                <a:off x="4034151" y="1999267"/>
                <a:ext cx="400689" cy="34289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pic>
          <p:nvPicPr>
            <p:cNvPr id="17" name="Picture 16" descr="A blue and green circle&#10;&#10;Description automatically generated">
              <a:extLst>
                <a:ext uri="{FF2B5EF4-FFF2-40B4-BE49-F238E27FC236}">
                  <a16:creationId xmlns:a16="http://schemas.microsoft.com/office/drawing/2014/main" id="{7C042573-EFA6-C770-11B9-83BB349E90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8386" y="4292656"/>
              <a:ext cx="2194119" cy="2212352"/>
            </a:xfrm>
            <a:prstGeom prst="rect">
              <a:avLst/>
            </a:prstGeom>
            <a:scene3d>
              <a:camera prst="isometricTopUp">
                <a:rot lat="20009926" lon="17594395" rev="5412594"/>
              </a:camera>
              <a:lightRig rig="threePt" dir="t"/>
            </a:scene3d>
          </p:spPr>
        </p:pic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958E73DB-C71D-916B-267A-28B5A7B3E535}"/>
                </a:ext>
              </a:extLst>
            </p:cNvPr>
            <p:cNvGrpSpPr/>
            <p:nvPr/>
          </p:nvGrpSpPr>
          <p:grpSpPr>
            <a:xfrm rot="10800000" flipH="1">
              <a:off x="1155483" y="3702048"/>
              <a:ext cx="920227" cy="1765173"/>
              <a:chOff x="3521772" y="594360"/>
              <a:chExt cx="603504" cy="1765173"/>
            </a:xfrm>
            <a:gradFill>
              <a:gsLst>
                <a:gs pos="0">
                  <a:srgbClr val="FFFF00">
                    <a:tint val="66000"/>
                    <a:satMod val="160000"/>
                  </a:srgbClr>
                </a:gs>
                <a:gs pos="100000">
                  <a:srgbClr val="FFFF00">
                    <a:tint val="44500"/>
                    <a:satMod val="160000"/>
                    <a:alpha val="2000"/>
                  </a:srgbClr>
                </a:gs>
                <a:gs pos="100000">
                  <a:srgbClr val="FFFF00">
                    <a:tint val="23500"/>
                    <a:satMod val="160000"/>
                  </a:srgbClr>
                </a:gs>
              </a:gsLst>
              <a:lin ang="16200000" scaled="1"/>
            </a:gradFill>
          </p:grpSpPr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4FD948BA-561C-C705-B180-C2AAA94325EA}"/>
                  </a:ext>
                </a:extLst>
              </p:cNvPr>
              <p:cNvSpPr/>
              <p:nvPr/>
            </p:nvSpPr>
            <p:spPr>
              <a:xfrm>
                <a:off x="3525865" y="594360"/>
                <a:ext cx="594648" cy="12801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600"/>
              </a:p>
            </p:txBody>
          </p:sp>
          <p:sp>
            <p:nvSpPr>
              <p:cNvPr id="13" name="Isosceles Triangle 12">
                <a:extLst>
                  <a:ext uri="{FF2B5EF4-FFF2-40B4-BE49-F238E27FC236}">
                    <a16:creationId xmlns:a16="http://schemas.microsoft.com/office/drawing/2014/main" id="{5C3B1FF3-3F24-1870-BC7F-3230CC5FA22A}"/>
                  </a:ext>
                </a:extLst>
              </p:cNvPr>
              <p:cNvSpPr/>
              <p:nvPr/>
            </p:nvSpPr>
            <p:spPr>
              <a:xfrm rot="10800000">
                <a:off x="3521772" y="658368"/>
                <a:ext cx="603504" cy="1701165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600"/>
              </a:p>
            </p:txBody>
          </p:sp>
        </p:grpSp>
        <p:sp>
          <p:nvSpPr>
            <p:cNvPr id="9" name="Cube 8">
              <a:extLst>
                <a:ext uri="{FF2B5EF4-FFF2-40B4-BE49-F238E27FC236}">
                  <a16:creationId xmlns:a16="http://schemas.microsoft.com/office/drawing/2014/main" id="{223B1B8E-A029-2986-19F1-4B5F36894159}"/>
                </a:ext>
              </a:extLst>
            </p:cNvPr>
            <p:cNvSpPr/>
            <p:nvPr/>
          </p:nvSpPr>
          <p:spPr>
            <a:xfrm>
              <a:off x="946683" y="3236630"/>
              <a:ext cx="1297526" cy="465419"/>
            </a:xfrm>
            <a:prstGeom prst="cube">
              <a:avLst>
                <a:gd name="adj" fmla="val 68624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600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E7CE3E55-1960-445E-9604-219AAE917002}"/>
                </a:ext>
              </a:extLst>
            </p:cNvPr>
            <p:cNvGrpSpPr/>
            <p:nvPr/>
          </p:nvGrpSpPr>
          <p:grpSpPr>
            <a:xfrm>
              <a:off x="1340210" y="1146856"/>
              <a:ext cx="603504" cy="2193653"/>
              <a:chOff x="3521772" y="594360"/>
              <a:chExt cx="603504" cy="1765173"/>
            </a:xfrm>
            <a:gradFill flip="none" rotWithShape="1">
              <a:gsLst>
                <a:gs pos="0">
                  <a:srgbClr val="FFFF00">
                    <a:tint val="66000"/>
                    <a:satMod val="160000"/>
                  </a:srgbClr>
                </a:gs>
                <a:gs pos="87000">
                  <a:srgbClr val="FFFF00">
                    <a:tint val="44500"/>
                    <a:satMod val="160000"/>
                  </a:srgbClr>
                </a:gs>
                <a:gs pos="100000">
                  <a:srgbClr val="FFFF00">
                    <a:tint val="23500"/>
                    <a:satMod val="160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</p:grpSpPr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86626E7A-E071-EB11-758B-38A88534EFCF}"/>
                  </a:ext>
                </a:extLst>
              </p:cNvPr>
              <p:cNvSpPr/>
              <p:nvPr/>
            </p:nvSpPr>
            <p:spPr>
              <a:xfrm>
                <a:off x="3525865" y="594360"/>
                <a:ext cx="594648" cy="12801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600"/>
              </a:p>
            </p:txBody>
          </p:sp>
          <p:sp>
            <p:nvSpPr>
              <p:cNvPr id="4" name="Isosceles Triangle 3">
                <a:extLst>
                  <a:ext uri="{FF2B5EF4-FFF2-40B4-BE49-F238E27FC236}">
                    <a16:creationId xmlns:a16="http://schemas.microsoft.com/office/drawing/2014/main" id="{129EC0D5-67C1-F88E-899E-9B913A42F4A6}"/>
                  </a:ext>
                </a:extLst>
              </p:cNvPr>
              <p:cNvSpPr/>
              <p:nvPr/>
            </p:nvSpPr>
            <p:spPr>
              <a:xfrm rot="10800000">
                <a:off x="3521772" y="658368"/>
                <a:ext cx="603504" cy="1701165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600"/>
              </a:p>
            </p:txBody>
          </p: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7C1DD36-114B-97D6-9E07-DC49BA641DF1}"/>
                </a:ext>
              </a:extLst>
            </p:cNvPr>
            <p:cNvSpPr txBox="1"/>
            <p:nvPr/>
          </p:nvSpPr>
          <p:spPr>
            <a:xfrm>
              <a:off x="310085" y="3067228"/>
              <a:ext cx="102299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>
                  <a:latin typeface="Arial" panose="020B0604020202020204" pitchFamily="34" charset="0"/>
                  <a:cs typeface="Arial" panose="020B0604020202020204" pitchFamily="34" charset="0"/>
                </a:rPr>
                <a:t>Sample</a:t>
              </a:r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70E2ED89-9DFF-09D6-17E1-CCC48C61D7DE}"/>
                </a:ext>
              </a:extLst>
            </p:cNvPr>
            <p:cNvSpPr txBox="1"/>
            <p:nvPr/>
          </p:nvSpPr>
          <p:spPr>
            <a:xfrm>
              <a:off x="456053" y="1938188"/>
              <a:ext cx="102299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>
                  <a:latin typeface="Arial" panose="020B0604020202020204" pitchFamily="34" charset="0"/>
                  <a:cs typeface="Arial" panose="020B0604020202020204" pitchFamily="34" charset="0"/>
                </a:rPr>
                <a:t>Scan coil</a:t>
              </a:r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6C8AC2FD-F0A3-0B03-9F49-059DE7BB2666}"/>
                </a:ext>
              </a:extLst>
            </p:cNvPr>
            <p:cNvSpPr txBox="1"/>
            <p:nvPr/>
          </p:nvSpPr>
          <p:spPr>
            <a:xfrm>
              <a:off x="264415" y="4320658"/>
              <a:ext cx="102299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dirty="0">
                  <a:latin typeface="Arial" panose="020B0604020202020204" pitchFamily="34" charset="0"/>
                  <a:cs typeface="Arial" panose="020B0604020202020204" pitchFamily="34" charset="0"/>
                </a:rPr>
                <a:t>HAADF</a:t>
              </a:r>
            </a:p>
            <a:p>
              <a:pPr algn="ctr"/>
              <a:r>
                <a:rPr lang="en-GB" sz="1600" dirty="0">
                  <a:latin typeface="Arial" panose="020B0604020202020204" pitchFamily="34" charset="0"/>
                  <a:cs typeface="Arial" panose="020B0604020202020204" pitchFamily="34" charset="0"/>
                </a:rPr>
                <a:t>detector</a:t>
              </a:r>
            </a:p>
          </p:txBody>
        </p:sp>
      </p:grpSp>
      <p:sp>
        <p:nvSpPr>
          <p:cNvPr id="224" name="TextBox 223">
            <a:extLst>
              <a:ext uri="{FF2B5EF4-FFF2-40B4-BE49-F238E27FC236}">
                <a16:creationId xmlns:a16="http://schemas.microsoft.com/office/drawing/2014/main" id="{322140A9-DBF9-1E25-439B-79BC41D7BC7A}"/>
              </a:ext>
            </a:extLst>
          </p:cNvPr>
          <p:cNvSpPr txBox="1"/>
          <p:nvPr/>
        </p:nvSpPr>
        <p:spPr>
          <a:xfrm>
            <a:off x="4590871" y="687131"/>
            <a:ext cx="16673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Scan Controller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CECAD35-D441-B9F7-D5AC-E44A58FC0DBD}"/>
              </a:ext>
            </a:extLst>
          </p:cNvPr>
          <p:cNvGrpSpPr/>
          <p:nvPr/>
        </p:nvGrpSpPr>
        <p:grpSpPr>
          <a:xfrm>
            <a:off x="2058010" y="1206176"/>
            <a:ext cx="3331941" cy="3423704"/>
            <a:chOff x="2058010" y="1206176"/>
            <a:chExt cx="3331941" cy="3423704"/>
          </a:xfrm>
        </p:grpSpPr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096BC1C8-BE63-63E5-BBD5-1E24485073E1}"/>
                </a:ext>
              </a:extLst>
            </p:cNvPr>
            <p:cNvSpPr txBox="1"/>
            <p:nvPr/>
          </p:nvSpPr>
          <p:spPr>
            <a:xfrm>
              <a:off x="2058010" y="4291326"/>
              <a:ext cx="151663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dirty="0">
                  <a:latin typeface="Arial" panose="020B0604020202020204" pitchFamily="34" charset="0"/>
                  <a:cs typeface="Arial" panose="020B0604020202020204" pitchFamily="34" charset="0"/>
                </a:rPr>
                <a:t>HAADF signal</a:t>
              </a:r>
            </a:p>
          </p:txBody>
        </p:sp>
        <p:cxnSp>
          <p:nvCxnSpPr>
            <p:cNvPr id="225" name="Straight Arrow Connector 224">
              <a:extLst>
                <a:ext uri="{FF2B5EF4-FFF2-40B4-BE49-F238E27FC236}">
                  <a16:creationId xmlns:a16="http://schemas.microsoft.com/office/drawing/2014/main" id="{904C8C39-AF79-2628-8E74-43E3764782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62545" y="1206176"/>
              <a:ext cx="0" cy="53949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5D86CF90-9489-9258-6EB4-9101CCFCF3C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16330" y="1745673"/>
              <a:ext cx="254621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>
              <a:extLst>
                <a:ext uri="{FF2B5EF4-FFF2-40B4-BE49-F238E27FC236}">
                  <a16:creationId xmlns:a16="http://schemas.microsoft.com/office/drawing/2014/main" id="{8D511289-9E87-7DBE-948E-695F04D608B9}"/>
                </a:ext>
              </a:extLst>
            </p:cNvPr>
            <p:cNvCxnSpPr>
              <a:cxnSpLocks/>
            </p:cNvCxnSpPr>
            <p:nvPr/>
          </p:nvCxnSpPr>
          <p:spPr>
            <a:xfrm>
              <a:off x="2821473" y="1758889"/>
              <a:ext cx="0" cy="248303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Arrow Connector 234">
              <a:extLst>
                <a:ext uri="{FF2B5EF4-FFF2-40B4-BE49-F238E27FC236}">
                  <a16:creationId xmlns:a16="http://schemas.microsoft.com/office/drawing/2014/main" id="{479102E5-9475-BF3F-7B5F-A5159189BD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71079" y="4241182"/>
              <a:ext cx="65953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8" name="TextBox 237">
              <a:extLst>
                <a:ext uri="{FF2B5EF4-FFF2-40B4-BE49-F238E27FC236}">
                  <a16:creationId xmlns:a16="http://schemas.microsoft.com/office/drawing/2014/main" id="{755F2A4C-E78E-7EDE-B4E3-CE6D22108D4C}"/>
                </a:ext>
              </a:extLst>
            </p:cNvPr>
            <p:cNvSpPr txBox="1"/>
            <p:nvPr/>
          </p:nvSpPr>
          <p:spPr>
            <a:xfrm>
              <a:off x="3873312" y="1303554"/>
              <a:ext cx="151663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dirty="0">
                  <a:latin typeface="Arial" panose="020B0604020202020204" pitchFamily="34" charset="0"/>
                  <a:cs typeface="Arial" panose="020B0604020202020204" pitchFamily="34" charset="0"/>
                </a:rPr>
                <a:t>HAADF image</a:t>
              </a:r>
            </a:p>
          </p:txBody>
        </p:sp>
      </p:grpSp>
      <p:cxnSp>
        <p:nvCxnSpPr>
          <p:cNvPr id="239" name="Straight Arrow Connector 238">
            <a:extLst>
              <a:ext uri="{FF2B5EF4-FFF2-40B4-BE49-F238E27FC236}">
                <a16:creationId xmlns:a16="http://schemas.microsoft.com/office/drawing/2014/main" id="{D36D408F-48EF-5145-DFBA-B41E5943EEFB}"/>
              </a:ext>
            </a:extLst>
          </p:cNvPr>
          <p:cNvCxnSpPr>
            <a:cxnSpLocks/>
          </p:cNvCxnSpPr>
          <p:nvPr/>
        </p:nvCxnSpPr>
        <p:spPr>
          <a:xfrm flipH="1">
            <a:off x="2180315" y="3569754"/>
            <a:ext cx="2475094" cy="1232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D6507A9-2B74-6109-702E-FEC0468026B9}"/>
              </a:ext>
            </a:extLst>
          </p:cNvPr>
          <p:cNvSpPr txBox="1"/>
          <p:nvPr/>
        </p:nvSpPr>
        <p:spPr>
          <a:xfrm>
            <a:off x="1162325" y="6308099"/>
            <a:ext cx="9802368" cy="369332"/>
          </a:xfrm>
          <a:prstGeom prst="rect">
            <a:avLst/>
          </a:prstGeom>
          <a:solidFill>
            <a:schemeClr val="bg1">
              <a:lumMod val="7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dirty="0"/>
              <a:t>Custom script control TEM to perform the data acquisition. Data is reconstructed in real time</a:t>
            </a:r>
            <a:endParaRPr lang="en-GB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2763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151" grpId="0" animBg="1"/>
      <p:bldP spid="152" grpId="0"/>
      <p:bldP spid="153" grpId="0" animBg="1"/>
      <p:bldP spid="154" grpId="0"/>
      <p:bldP spid="160" grpId="0" animBg="1"/>
      <p:bldP spid="188" grpId="0"/>
      <p:bldP spid="193" grpId="0" animBg="1"/>
      <p:bldP spid="224" grpId="0"/>
      <p:bldP spid="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8E98C6E-F55D-4C1D-F1CA-E5E72EB5F9E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GB" dirty="0"/>
              <a:t>Workflow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84C141-7FE0-53E0-4EC6-68C15461FA86}"/>
              </a:ext>
            </a:extLst>
          </p:cNvPr>
          <p:cNvSpPr txBox="1"/>
          <p:nvPr/>
        </p:nvSpPr>
        <p:spPr>
          <a:xfrm>
            <a:off x="2963857" y="1181598"/>
            <a:ext cx="4428000" cy="369332"/>
          </a:xfrm>
          <a:prstGeom prst="rect">
            <a:avLst/>
          </a:prstGeom>
          <a:noFill/>
          <a:ln w="31750"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Ground truth at log mag (57k)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B42F1E-1B0A-2699-BBC3-3FB827260C96}"/>
              </a:ext>
            </a:extLst>
          </p:cNvPr>
          <p:cNvSpPr txBox="1"/>
          <p:nvPr/>
        </p:nvSpPr>
        <p:spPr>
          <a:xfrm>
            <a:off x="2963856" y="1713992"/>
            <a:ext cx="4428000" cy="369332"/>
          </a:xfrm>
          <a:prstGeom prst="rect">
            <a:avLst/>
          </a:prstGeom>
          <a:noFill/>
          <a:ln w="31750"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Ground truth of reference region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CB078A-0F3A-C3CA-5F2D-2FE1A18D28EB}"/>
              </a:ext>
            </a:extLst>
          </p:cNvPr>
          <p:cNvSpPr txBox="1"/>
          <p:nvPr/>
        </p:nvSpPr>
        <p:spPr>
          <a:xfrm>
            <a:off x="2963856" y="2619662"/>
            <a:ext cx="4428000" cy="369332"/>
          </a:xfrm>
          <a:prstGeom prst="rect">
            <a:avLst/>
          </a:prstGeom>
          <a:noFill/>
          <a:ln w="31750"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Record the data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AA01AC-A2DB-98BC-D32B-D07F4F64BF6F}"/>
              </a:ext>
            </a:extLst>
          </p:cNvPr>
          <p:cNvSpPr txBox="1"/>
          <p:nvPr/>
        </p:nvSpPr>
        <p:spPr>
          <a:xfrm>
            <a:off x="2963857" y="3419764"/>
            <a:ext cx="4428000" cy="369332"/>
          </a:xfrm>
          <a:prstGeom prst="rect">
            <a:avLst/>
          </a:prstGeom>
          <a:noFill/>
          <a:ln w="31750"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Tilt to the next angle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191064-5B18-8324-76BC-D2D8B00F7C7A}"/>
              </a:ext>
            </a:extLst>
          </p:cNvPr>
          <p:cNvSpPr txBox="1"/>
          <p:nvPr/>
        </p:nvSpPr>
        <p:spPr>
          <a:xfrm>
            <a:off x="2963856" y="4222456"/>
            <a:ext cx="4428000" cy="369332"/>
          </a:xfrm>
          <a:prstGeom prst="rect">
            <a:avLst/>
          </a:prstGeom>
          <a:noFill/>
          <a:ln w="31750"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rgbClr val="FF0000"/>
                </a:solidFill>
              </a:rPr>
              <a:t>Course alignment </a:t>
            </a:r>
            <a:r>
              <a:rPr lang="en-GB" dirty="0"/>
              <a:t>at low mag (57k)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CDFAE7-5A81-0C0F-65D0-F43E0694A1AF}"/>
              </a:ext>
            </a:extLst>
          </p:cNvPr>
          <p:cNvSpPr txBox="1"/>
          <p:nvPr/>
        </p:nvSpPr>
        <p:spPr>
          <a:xfrm>
            <a:off x="2963856" y="5043804"/>
            <a:ext cx="4428000" cy="369332"/>
          </a:xfrm>
          <a:prstGeom prst="rect">
            <a:avLst/>
          </a:prstGeom>
          <a:noFill/>
          <a:ln w="31750"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Take image at reference region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CF5CC4-33A2-A235-FA3B-48D4603A2956}"/>
              </a:ext>
            </a:extLst>
          </p:cNvPr>
          <p:cNvSpPr txBox="1"/>
          <p:nvPr/>
        </p:nvSpPr>
        <p:spPr>
          <a:xfrm>
            <a:off x="2965381" y="5853224"/>
            <a:ext cx="4428000" cy="369332"/>
          </a:xfrm>
          <a:prstGeom prst="rect">
            <a:avLst/>
          </a:prstGeom>
          <a:noFill/>
          <a:ln w="31750"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Calculate the defocus and offset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DEC3CED-FA6F-4956-8256-59ECC31215EA}"/>
              </a:ext>
            </a:extLst>
          </p:cNvPr>
          <p:cNvCxnSpPr>
            <a:cxnSpLocks/>
          </p:cNvCxnSpPr>
          <p:nvPr/>
        </p:nvCxnSpPr>
        <p:spPr>
          <a:xfrm>
            <a:off x="5212176" y="2129504"/>
            <a:ext cx="0" cy="43884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E9B9064-9830-D41C-70EE-9BC011E93DAF}"/>
              </a:ext>
            </a:extLst>
          </p:cNvPr>
          <p:cNvCxnSpPr>
            <a:cxnSpLocks/>
          </p:cNvCxnSpPr>
          <p:nvPr/>
        </p:nvCxnSpPr>
        <p:spPr>
          <a:xfrm>
            <a:off x="5212176" y="3025938"/>
            <a:ext cx="0" cy="36611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1BC4BE1-7E37-7B79-E595-D8C0F043DBE0}"/>
              </a:ext>
            </a:extLst>
          </p:cNvPr>
          <p:cNvCxnSpPr>
            <a:cxnSpLocks/>
          </p:cNvCxnSpPr>
          <p:nvPr/>
        </p:nvCxnSpPr>
        <p:spPr>
          <a:xfrm>
            <a:off x="5221412" y="3828630"/>
            <a:ext cx="0" cy="36611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822BD6E-2309-0BCD-1FD3-8F456CA1034A}"/>
              </a:ext>
            </a:extLst>
          </p:cNvPr>
          <p:cNvCxnSpPr>
            <a:cxnSpLocks/>
          </p:cNvCxnSpPr>
          <p:nvPr/>
        </p:nvCxnSpPr>
        <p:spPr>
          <a:xfrm>
            <a:off x="5226031" y="4637968"/>
            <a:ext cx="0" cy="36611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A97A7A9-143A-7CD4-7150-DBB712575451}"/>
              </a:ext>
            </a:extLst>
          </p:cNvPr>
          <p:cNvCxnSpPr>
            <a:cxnSpLocks/>
          </p:cNvCxnSpPr>
          <p:nvPr/>
        </p:nvCxnSpPr>
        <p:spPr>
          <a:xfrm>
            <a:off x="5239884" y="5455375"/>
            <a:ext cx="0" cy="36611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31FAD15-D46A-65E8-DC82-A333A62D450E}"/>
              </a:ext>
            </a:extLst>
          </p:cNvPr>
          <p:cNvGrpSpPr/>
          <p:nvPr/>
        </p:nvGrpSpPr>
        <p:grpSpPr>
          <a:xfrm>
            <a:off x="7461232" y="2790018"/>
            <a:ext cx="1251526" cy="1038612"/>
            <a:chOff x="7957132" y="2687781"/>
            <a:chExt cx="1251526" cy="1038612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7372E035-7846-61B5-CCC0-F98740D05F5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57132" y="2710871"/>
              <a:ext cx="1251526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2F087397-CFE2-9045-4C24-983078FC09E5}"/>
                </a:ext>
              </a:extLst>
            </p:cNvPr>
            <p:cNvCxnSpPr>
              <a:cxnSpLocks/>
            </p:cNvCxnSpPr>
            <p:nvPr/>
          </p:nvCxnSpPr>
          <p:spPr>
            <a:xfrm>
              <a:off x="9208658" y="2687781"/>
              <a:ext cx="0" cy="1038612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E1508A8C-81FF-E5CF-2600-0889B59402C9}"/>
              </a:ext>
            </a:extLst>
          </p:cNvPr>
          <p:cNvSpPr/>
          <p:nvPr/>
        </p:nvSpPr>
        <p:spPr>
          <a:xfrm>
            <a:off x="2736828" y="1007401"/>
            <a:ext cx="4987637" cy="1178899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CCE6DFB-A24B-0234-D5B6-C2659D9D176F}"/>
              </a:ext>
            </a:extLst>
          </p:cNvPr>
          <p:cNvSpPr txBox="1"/>
          <p:nvPr/>
        </p:nvSpPr>
        <p:spPr>
          <a:xfrm>
            <a:off x="7798677" y="933450"/>
            <a:ext cx="16561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Initial degree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705B874-0D93-88CA-4353-8E8576000181}"/>
              </a:ext>
            </a:extLst>
          </p:cNvPr>
          <p:cNvSpPr txBox="1"/>
          <p:nvPr/>
        </p:nvSpPr>
        <p:spPr>
          <a:xfrm>
            <a:off x="7699485" y="3828630"/>
            <a:ext cx="2020025" cy="646331"/>
          </a:xfrm>
          <a:prstGeom prst="rect">
            <a:avLst/>
          </a:prstGeom>
          <a:noFill/>
          <a:ln w="31750"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rgbClr val="FF0000"/>
                </a:solidFill>
              </a:rPr>
              <a:t>Fine alignment </a:t>
            </a:r>
            <a:r>
              <a:rPr lang="en-GB" dirty="0"/>
              <a:t>at reference area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E1BEB35-6A8B-1012-5690-9F178EBD28FE}"/>
              </a:ext>
            </a:extLst>
          </p:cNvPr>
          <p:cNvGrpSpPr/>
          <p:nvPr/>
        </p:nvGrpSpPr>
        <p:grpSpPr>
          <a:xfrm>
            <a:off x="7479707" y="4493433"/>
            <a:ext cx="1265381" cy="1575494"/>
            <a:chOff x="7975607" y="4391196"/>
            <a:chExt cx="1265381" cy="1575494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93652368-E571-30F1-A43B-76052AAD73F1}"/>
                </a:ext>
              </a:extLst>
            </p:cNvPr>
            <p:cNvCxnSpPr>
              <a:cxnSpLocks/>
            </p:cNvCxnSpPr>
            <p:nvPr/>
          </p:nvCxnSpPr>
          <p:spPr>
            <a:xfrm>
              <a:off x="7975607" y="5966690"/>
              <a:ext cx="1265381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73AEA4C1-776D-1130-04AA-6066D7A738AA}"/>
                </a:ext>
              </a:extLst>
            </p:cNvPr>
            <p:cNvCxnSpPr>
              <a:cxnSpLocks/>
            </p:cNvCxnSpPr>
            <p:nvPr/>
          </p:nvCxnSpPr>
          <p:spPr>
            <a:xfrm>
              <a:off x="9222516" y="4391196"/>
              <a:ext cx="0" cy="1575494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D9B18CB6-8353-C0DC-B899-F47FB3914BD7}"/>
              </a:ext>
            </a:extLst>
          </p:cNvPr>
          <p:cNvSpPr txBox="1"/>
          <p:nvPr/>
        </p:nvSpPr>
        <p:spPr>
          <a:xfrm>
            <a:off x="2364416" y="6088246"/>
            <a:ext cx="6897624" cy="369332"/>
          </a:xfrm>
          <a:prstGeom prst="rect">
            <a:avLst/>
          </a:prstGeom>
          <a:solidFill>
            <a:schemeClr val="bg1">
              <a:lumMod val="7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Two level of alignment to ensure fine tracking of the target area</a:t>
            </a:r>
            <a:endParaRPr lang="en-GB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827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27" grpId="0" animBg="1"/>
      <p:bldP spid="28" grpId="0"/>
      <p:bldP spid="32" grpId="0" animBg="1"/>
      <p:bldP spid="1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data_collection4">
            <a:hlinkClick r:id="" action="ppaction://media"/>
            <a:extLst>
              <a:ext uri="{FF2B5EF4-FFF2-40B4-BE49-F238E27FC236}">
                <a16:creationId xmlns:a16="http://schemas.microsoft.com/office/drawing/2014/main" id="{5CA3E9F2-F8AD-972E-F30E-A5C24A1C5D6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893853" y="1494931"/>
            <a:ext cx="3199149" cy="3199149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EE453EC-1F85-603F-B0B2-F31548FA1B5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GB" dirty="0"/>
              <a:t>Workflow demonstration</a:t>
            </a:r>
          </a:p>
        </p:txBody>
      </p:sp>
      <p:pic>
        <p:nvPicPr>
          <p:cNvPr id="15" name="Picture 14" descr="A close-up of a microscope&#10;&#10;AI-generated content may be incorrect.">
            <a:extLst>
              <a:ext uri="{FF2B5EF4-FFF2-40B4-BE49-F238E27FC236}">
                <a16:creationId xmlns:a16="http://schemas.microsoft.com/office/drawing/2014/main" id="{00C3ABC5-91CA-9D75-FD44-9E2B2CC377E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13" t="11776" r="9906" b="10473"/>
          <a:stretch>
            <a:fillRect/>
          </a:stretch>
        </p:blipFill>
        <p:spPr>
          <a:xfrm>
            <a:off x="3670182" y="1113730"/>
            <a:ext cx="5151137" cy="5169131"/>
          </a:xfrm>
          <a:prstGeom prst="rect">
            <a:avLst/>
          </a:prstGeom>
        </p:spPr>
      </p:pic>
      <p:pic>
        <p:nvPicPr>
          <p:cNvPr id="21" name="Picture 20" descr="A close-up of a microscope&#10;&#10;AI-generated content may be incorrect.">
            <a:extLst>
              <a:ext uri="{FF2B5EF4-FFF2-40B4-BE49-F238E27FC236}">
                <a16:creationId xmlns:a16="http://schemas.microsoft.com/office/drawing/2014/main" id="{B8D565DB-51E3-3601-C188-CAC0E07DEBE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46" t="11496" r="9866" b="10928"/>
          <a:stretch>
            <a:fillRect/>
          </a:stretch>
        </p:blipFill>
        <p:spPr>
          <a:xfrm>
            <a:off x="3756002" y="1188476"/>
            <a:ext cx="5139880" cy="513913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26D9714-A7D4-3E1F-04EB-04073B456DEE}"/>
              </a:ext>
            </a:extLst>
          </p:cNvPr>
          <p:cNvSpPr txBox="1"/>
          <p:nvPr/>
        </p:nvSpPr>
        <p:spPr>
          <a:xfrm>
            <a:off x="4852046" y="789767"/>
            <a:ext cx="3906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Course alignment (low mag)</a:t>
            </a:r>
          </a:p>
        </p:txBody>
      </p:sp>
      <p:pic>
        <p:nvPicPr>
          <p:cNvPr id="3" name="Picture 2" descr="A close-up of a microscope&#10;&#10;AI-generated content may be incorrect.">
            <a:extLst>
              <a:ext uri="{FF2B5EF4-FFF2-40B4-BE49-F238E27FC236}">
                <a16:creationId xmlns:a16="http://schemas.microsoft.com/office/drawing/2014/main" id="{B9E2B7D6-111C-9364-4009-8CF546A394A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95" t="11544" r="9356" b="10392"/>
          <a:stretch>
            <a:fillRect/>
          </a:stretch>
        </p:blipFill>
        <p:spPr>
          <a:xfrm>
            <a:off x="152861" y="1584792"/>
            <a:ext cx="3380617" cy="3364057"/>
          </a:xfrm>
          <a:prstGeom prst="rect">
            <a:avLst/>
          </a:prstGeom>
        </p:spPr>
      </p:pic>
      <p:pic>
        <p:nvPicPr>
          <p:cNvPr id="31" name="Picture 30" descr="A close-up of a microscope&#10;&#10;AI-generated content may be incorrect.">
            <a:extLst>
              <a:ext uri="{FF2B5EF4-FFF2-40B4-BE49-F238E27FC236}">
                <a16:creationId xmlns:a16="http://schemas.microsoft.com/office/drawing/2014/main" id="{987DBCD2-1870-CB04-6A66-F1E34A16FF4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46" t="11496" r="9866" b="10928"/>
          <a:stretch>
            <a:fillRect/>
          </a:stretch>
        </p:blipFill>
        <p:spPr>
          <a:xfrm>
            <a:off x="3641549" y="1119868"/>
            <a:ext cx="5139880" cy="5139130"/>
          </a:xfrm>
          <a:prstGeom prst="rect">
            <a:avLst/>
          </a:prstGeom>
        </p:spPr>
      </p:pic>
      <p:pic>
        <p:nvPicPr>
          <p:cNvPr id="35" name="Picture 34" descr="A close-up of a microscope&#10;&#10;AI-generated content may be incorrect.">
            <a:extLst>
              <a:ext uri="{FF2B5EF4-FFF2-40B4-BE49-F238E27FC236}">
                <a16:creationId xmlns:a16="http://schemas.microsoft.com/office/drawing/2014/main" id="{EEF31295-2EDE-C101-1DAE-7340B891F4B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13" t="11515" r="10063" b="11280"/>
          <a:stretch>
            <a:fillRect/>
          </a:stretch>
        </p:blipFill>
        <p:spPr>
          <a:xfrm>
            <a:off x="152294" y="1569225"/>
            <a:ext cx="3369240" cy="3364057"/>
          </a:xfrm>
          <a:prstGeom prst="rect">
            <a:avLst/>
          </a:prstGeom>
        </p:spPr>
      </p:pic>
      <p:pic>
        <p:nvPicPr>
          <p:cNvPr id="36" name="data_collection8">
            <a:hlinkClick r:id="" action="ppaction://media"/>
            <a:extLst>
              <a:ext uri="{FF2B5EF4-FFF2-40B4-BE49-F238E27FC236}">
                <a16:creationId xmlns:a16="http://schemas.microsoft.com/office/drawing/2014/main" id="{5E9058F8-96EB-8E0C-DCF8-175C1C93F08D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893853" y="1490378"/>
            <a:ext cx="3199148" cy="3199148"/>
          </a:xfrm>
          <a:prstGeom prst="rect">
            <a:avLst/>
          </a:prstGeom>
        </p:spPr>
      </p:pic>
      <p:pic>
        <p:nvPicPr>
          <p:cNvPr id="38" name="Picture 37" descr="A close-up of a microscope&#10;&#10;AI-generated content may be incorrect.">
            <a:extLst>
              <a:ext uri="{FF2B5EF4-FFF2-40B4-BE49-F238E27FC236}">
                <a16:creationId xmlns:a16="http://schemas.microsoft.com/office/drawing/2014/main" id="{73F8EB55-C15A-1A27-85EB-D6F752FB295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43" t="11482" r="9866" b="10795"/>
          <a:stretch>
            <a:fillRect/>
          </a:stretch>
        </p:blipFill>
        <p:spPr>
          <a:xfrm>
            <a:off x="3668153" y="1289867"/>
            <a:ext cx="5097696" cy="5106347"/>
          </a:xfrm>
          <a:prstGeom prst="rect">
            <a:avLst/>
          </a:prstGeom>
        </p:spPr>
      </p:pic>
      <p:pic>
        <p:nvPicPr>
          <p:cNvPr id="39" name="Picture 38" descr="A close-up of a microscope&#10;&#10;AI-generated content may be incorrect.">
            <a:extLst>
              <a:ext uri="{FF2B5EF4-FFF2-40B4-BE49-F238E27FC236}">
                <a16:creationId xmlns:a16="http://schemas.microsoft.com/office/drawing/2014/main" id="{FEEB2EE4-464D-34FE-78B8-F9849D9E18B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43" t="11482" r="9866" b="10795"/>
          <a:stretch>
            <a:fillRect/>
          </a:stretch>
        </p:blipFill>
        <p:spPr>
          <a:xfrm>
            <a:off x="3654324" y="1205891"/>
            <a:ext cx="5097696" cy="5106347"/>
          </a:xfrm>
          <a:prstGeom prst="rect">
            <a:avLst/>
          </a:prstGeom>
        </p:spPr>
      </p:pic>
      <p:pic>
        <p:nvPicPr>
          <p:cNvPr id="41" name="Picture 40" descr="A close-up of a microscope&#10;&#10;AI-generated content may be incorrect.">
            <a:extLst>
              <a:ext uri="{FF2B5EF4-FFF2-40B4-BE49-F238E27FC236}">
                <a16:creationId xmlns:a16="http://schemas.microsoft.com/office/drawing/2014/main" id="{D47C0389-38DF-B534-C8DF-B536A0B5388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44" t="11751" r="10062" b="10795"/>
          <a:stretch>
            <a:fillRect/>
          </a:stretch>
        </p:blipFill>
        <p:spPr>
          <a:xfrm>
            <a:off x="143439" y="1577009"/>
            <a:ext cx="3361462" cy="3364057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8D266A66-777B-5037-9A4D-2CE7CEB31B74}"/>
              </a:ext>
            </a:extLst>
          </p:cNvPr>
          <p:cNvGrpSpPr/>
          <p:nvPr/>
        </p:nvGrpSpPr>
        <p:grpSpPr>
          <a:xfrm>
            <a:off x="164244" y="938461"/>
            <a:ext cx="5661657" cy="4010388"/>
            <a:chOff x="199509" y="944503"/>
            <a:chExt cx="5661657" cy="4010388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B7FDFA76-F07A-9D1B-7A95-E9BFF82E87B5}"/>
                </a:ext>
              </a:extLst>
            </p:cNvPr>
            <p:cNvGrpSpPr/>
            <p:nvPr/>
          </p:nvGrpSpPr>
          <p:grpSpPr>
            <a:xfrm>
              <a:off x="199509" y="1590834"/>
              <a:ext cx="5661657" cy="3364057"/>
              <a:chOff x="233005" y="1571356"/>
              <a:chExt cx="5661657" cy="3364057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4E50DD83-2A8B-EB7B-C641-F7E9ECBD0FA4}"/>
                  </a:ext>
                </a:extLst>
              </p:cNvPr>
              <p:cNvSpPr/>
              <p:nvPr/>
            </p:nvSpPr>
            <p:spPr>
              <a:xfrm>
                <a:off x="5582279" y="3366166"/>
                <a:ext cx="312383" cy="293591"/>
              </a:xfrm>
              <a:prstGeom prst="rect">
                <a:avLst/>
              </a:prstGeom>
              <a:noFill/>
              <a:ln w="38100">
                <a:solidFill>
                  <a:schemeClr val="accent6"/>
                </a:solidFill>
                <a:prstDash val="solid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22B8B8E3-221B-859A-B50F-F763E416D390}"/>
                  </a:ext>
                </a:extLst>
              </p:cNvPr>
              <p:cNvSpPr/>
              <p:nvPr/>
            </p:nvSpPr>
            <p:spPr>
              <a:xfrm>
                <a:off x="233005" y="1571356"/>
                <a:ext cx="3319852" cy="3364057"/>
              </a:xfrm>
              <a:prstGeom prst="rect">
                <a:avLst/>
              </a:prstGeom>
              <a:noFill/>
              <a:ln w="38100">
                <a:solidFill>
                  <a:schemeClr val="accent6"/>
                </a:solidFill>
                <a:prstDash val="solid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3DCE2640-6998-A12A-9619-B913D91E703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52857" y="1571356"/>
                <a:ext cx="2029422" cy="1788768"/>
              </a:xfrm>
              <a:prstGeom prst="line">
                <a:avLst/>
              </a:prstGeom>
              <a:ln w="38100">
                <a:solidFill>
                  <a:schemeClr val="accent6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3A1E0ABA-153E-2BE4-0ED4-9C45364DB16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552857" y="3659757"/>
                <a:ext cx="2029422" cy="1269614"/>
              </a:xfrm>
              <a:prstGeom prst="line">
                <a:avLst/>
              </a:prstGeom>
              <a:ln w="38100">
                <a:solidFill>
                  <a:schemeClr val="accent6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2EC088F-74CF-F786-6A97-17F555269B88}"/>
                </a:ext>
              </a:extLst>
            </p:cNvPr>
            <p:cNvSpPr txBox="1"/>
            <p:nvPr/>
          </p:nvSpPr>
          <p:spPr>
            <a:xfrm>
              <a:off x="978371" y="944503"/>
              <a:ext cx="184623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Fine alignment (reference area)</a:t>
              </a:r>
            </a:p>
          </p:txBody>
        </p:sp>
      </p:grpSp>
      <p:pic>
        <p:nvPicPr>
          <p:cNvPr id="43" name="data_collection22">
            <a:hlinkClick r:id="" action="ppaction://media"/>
            <a:extLst>
              <a:ext uri="{FF2B5EF4-FFF2-40B4-BE49-F238E27FC236}">
                <a16:creationId xmlns:a16="http://schemas.microsoft.com/office/drawing/2014/main" id="{898C7584-3E6E-F3CD-A674-C41AF48FB853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880390" y="1467373"/>
            <a:ext cx="3212611" cy="3212611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D8BD1F1E-60B1-CDFE-8E3D-47F1E59F6899}"/>
              </a:ext>
            </a:extLst>
          </p:cNvPr>
          <p:cNvGrpSpPr/>
          <p:nvPr/>
        </p:nvGrpSpPr>
        <p:grpSpPr>
          <a:xfrm>
            <a:off x="6109196" y="1068664"/>
            <a:ext cx="6000777" cy="3625416"/>
            <a:chOff x="6096000" y="1083002"/>
            <a:chExt cx="6000777" cy="3625416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52595456-CD91-2133-B0A8-809EC7F3A66C}"/>
                </a:ext>
              </a:extLst>
            </p:cNvPr>
            <p:cNvGrpSpPr/>
            <p:nvPr/>
          </p:nvGrpSpPr>
          <p:grpSpPr>
            <a:xfrm>
              <a:off x="6096000" y="1483062"/>
              <a:ext cx="6000777" cy="3225356"/>
              <a:chOff x="6109387" y="1487054"/>
              <a:chExt cx="6000777" cy="3225356"/>
            </a:xfrm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E474B954-EE41-E007-BB3F-2692FBDCC138}"/>
                  </a:ext>
                </a:extLst>
              </p:cNvPr>
              <p:cNvSpPr/>
              <p:nvPr/>
            </p:nvSpPr>
            <p:spPr>
              <a:xfrm>
                <a:off x="6109387" y="3647339"/>
                <a:ext cx="187953" cy="178818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  <a:prstDash val="solid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FD987423-23C0-06C2-0DFC-33D829B621C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297340" y="1487054"/>
                <a:ext cx="2596704" cy="2149268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F3261AED-B7C8-2A10-1872-9EB44023F68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97340" y="3825678"/>
                <a:ext cx="2596704" cy="867941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D7FA45DC-0F44-F0B2-9E89-10BAB19D6CD0}"/>
                  </a:ext>
                </a:extLst>
              </p:cNvPr>
              <p:cNvSpPr/>
              <p:nvPr/>
            </p:nvSpPr>
            <p:spPr>
              <a:xfrm>
                <a:off x="8884808" y="1487054"/>
                <a:ext cx="3225356" cy="3225356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8F181E0-014A-56BC-511F-7C940C8F6867}"/>
                </a:ext>
              </a:extLst>
            </p:cNvPr>
            <p:cNvSpPr txBox="1"/>
            <p:nvPr/>
          </p:nvSpPr>
          <p:spPr>
            <a:xfrm>
              <a:off x="9490959" y="1083002"/>
              <a:ext cx="20781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data acquisition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C5F613A4-D10A-F156-B44F-5B498A56B0B8}"/>
              </a:ext>
            </a:extLst>
          </p:cNvPr>
          <p:cNvGrpSpPr/>
          <p:nvPr/>
        </p:nvGrpSpPr>
        <p:grpSpPr>
          <a:xfrm>
            <a:off x="11506916" y="4159203"/>
            <a:ext cx="520840" cy="297593"/>
            <a:chOff x="7765237" y="4933282"/>
            <a:chExt cx="520840" cy="297593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F74729A0-CC11-E78B-3E10-8E5B5EF9FB16}"/>
                </a:ext>
              </a:extLst>
            </p:cNvPr>
            <p:cNvSpPr/>
            <p:nvPr/>
          </p:nvSpPr>
          <p:spPr>
            <a:xfrm>
              <a:off x="7765237" y="5169427"/>
              <a:ext cx="400723" cy="614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00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E3239191-3AD3-4D00-7250-4E5CD522174D}"/>
                </a:ext>
              </a:extLst>
            </p:cNvPr>
            <p:cNvSpPr txBox="1"/>
            <p:nvPr/>
          </p:nvSpPr>
          <p:spPr>
            <a:xfrm>
              <a:off x="7765237" y="4933282"/>
              <a:ext cx="52084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dirty="0">
                  <a:solidFill>
                    <a:schemeClr val="bg1"/>
                  </a:solidFill>
                </a:rPr>
                <a:t>5nm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1DD5351B-A782-D8F3-03E2-898EAA3D9040}"/>
              </a:ext>
            </a:extLst>
          </p:cNvPr>
          <p:cNvSpPr txBox="1"/>
          <p:nvPr/>
        </p:nvSpPr>
        <p:spPr>
          <a:xfrm>
            <a:off x="2102807" y="6142940"/>
            <a:ext cx="7712272" cy="369332"/>
          </a:xfrm>
          <a:prstGeom prst="rect">
            <a:avLst/>
          </a:prstGeom>
          <a:solidFill>
            <a:schemeClr val="bg1">
              <a:lumMod val="7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Nearly all electrons went through the target area are contributing as data</a:t>
            </a:r>
            <a:endParaRPr lang="en-GB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9667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5667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6" dur="6000" fill="hold"/>
                                        <p:tgtEl>
                                          <p:spTgt spid="3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6" dur="6000" fill="hold"/>
                                        <p:tgtEl>
                                          <p:spTgt spid="4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1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video>
              <p:cMediaNode vol="80000">
                <p:cTn id="72" fill="hold" display="0">
                  <p:stCondLst>
                    <p:cond delay="indefinite"/>
                  </p:stCondLst>
                </p:cTn>
                <p:tgtEl>
                  <p:spTgt spid="36"/>
                </p:tgtEl>
              </p:cMediaNode>
            </p:video>
            <p:video>
              <p:cMediaNode vol="80000">
                <p:cTn id="73" fill="hold" display="0">
                  <p:stCondLst>
                    <p:cond delay="indefinite"/>
                  </p:stCondLst>
                </p:cTn>
                <p:tgtEl>
                  <p:spTgt spid="43"/>
                </p:tgtEl>
              </p:cMediaNode>
            </p:video>
          </p:childTnLst>
        </p:cTn>
      </p:par>
    </p:tnLst>
    <p:bldLst>
      <p:bldP spid="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5FAC1BA-64CE-6F9C-50DA-E7EE0E410D1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GB" dirty="0"/>
              <a:t>High-precision automated tracking</a:t>
            </a:r>
          </a:p>
        </p:txBody>
      </p:sp>
      <p:pic>
        <p:nvPicPr>
          <p:cNvPr id="9" name="Picture 8" descr="A green and blue speckled background&#10;&#10;AI-generated content may be incorrect.">
            <a:extLst>
              <a:ext uri="{FF2B5EF4-FFF2-40B4-BE49-F238E27FC236}">
                <a16:creationId xmlns:a16="http://schemas.microsoft.com/office/drawing/2014/main" id="{6A2CD686-E2A0-3D81-E64D-EBA0242191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704"/>
          <a:stretch>
            <a:fillRect/>
          </a:stretch>
        </p:blipFill>
        <p:spPr>
          <a:xfrm>
            <a:off x="8019215" y="1546299"/>
            <a:ext cx="3847450" cy="4357468"/>
          </a:xfrm>
          <a:prstGeom prst="rect">
            <a:avLst/>
          </a:prstGeom>
        </p:spPr>
      </p:pic>
      <p:pic>
        <p:nvPicPr>
          <p:cNvPr id="27" name="Picture 26" descr="A graph showing a number of red dots&#10;&#10;AI-generated content may be incorrect.">
            <a:extLst>
              <a:ext uri="{FF2B5EF4-FFF2-40B4-BE49-F238E27FC236}">
                <a16:creationId xmlns:a16="http://schemas.microsoft.com/office/drawing/2014/main" id="{29383678-21F2-B8F6-05C3-0AFEB049D9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93" y="3725033"/>
            <a:ext cx="7284413" cy="2731655"/>
          </a:xfrm>
          <a:prstGeom prst="rect">
            <a:avLst/>
          </a:prstGeom>
        </p:spPr>
      </p:pic>
      <p:pic>
        <p:nvPicPr>
          <p:cNvPr id="29" name="Picture 28" descr="A graph of a graph&#10;&#10;AI-generated content may be incorrect.">
            <a:extLst>
              <a:ext uri="{FF2B5EF4-FFF2-40B4-BE49-F238E27FC236}">
                <a16:creationId xmlns:a16="http://schemas.microsoft.com/office/drawing/2014/main" id="{CC6C35D2-AD4E-7D9A-AE5D-F751852574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665" y="867533"/>
            <a:ext cx="7284413" cy="273165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3B7BB93-26D7-0C38-4614-957B8D0AA273}"/>
              </a:ext>
            </a:extLst>
          </p:cNvPr>
          <p:cNvSpPr txBox="1"/>
          <p:nvPr/>
        </p:nvSpPr>
        <p:spPr>
          <a:xfrm>
            <a:off x="8388460" y="1309378"/>
            <a:ext cx="3108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Data collection at </a:t>
            </a:r>
            <a:r>
              <a:rPr lang="en-GB" dirty="0">
                <a:solidFill>
                  <a:srgbClr val="FF0000"/>
                </a:solidFill>
              </a:rPr>
              <a:t>target area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DA81EF-6DDE-7EAF-477E-7E87CDD9991B}"/>
              </a:ext>
            </a:extLst>
          </p:cNvPr>
          <p:cNvSpPr txBox="1"/>
          <p:nvPr/>
        </p:nvSpPr>
        <p:spPr>
          <a:xfrm>
            <a:off x="3922776" y="6087356"/>
            <a:ext cx="4726616" cy="369332"/>
          </a:xfrm>
          <a:prstGeom prst="rect">
            <a:avLst/>
          </a:prstGeom>
          <a:solidFill>
            <a:schemeClr val="bg1">
              <a:lumMod val="7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± 10 nm tracking error through the tilt series</a:t>
            </a:r>
          </a:p>
        </p:txBody>
      </p:sp>
    </p:spTree>
    <p:extLst>
      <p:ext uri="{BB962C8B-B14F-4D97-AF65-F5344CB8AC3E}">
        <p14:creationId xmlns:p14="http://schemas.microsoft.com/office/powerpoint/2010/main" val="282242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6680</TotalTime>
  <Words>535</Words>
  <Application>Microsoft Office PowerPoint</Application>
  <PresentationFormat>Widescreen</PresentationFormat>
  <Paragraphs>141</Paragraphs>
  <Slides>15</Slides>
  <Notes>3</Notes>
  <HiddenSlides>0</HiddenSlides>
  <MMClips>4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DejaVu Sans</vt:lpstr>
      <vt:lpstr>Aptos</vt:lpstr>
      <vt:lpstr>Arial</vt:lpstr>
      <vt:lpstr>Cambria Math</vt:lpstr>
      <vt:lpstr>Symbol</vt:lpstr>
      <vt:lpstr>Wingdings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subject/>
  <dc:creator>Schweizer, Peter</dc:creator>
  <dc:description/>
  <cp:lastModifiedBy>You, Shengbo</cp:lastModifiedBy>
  <cp:revision>233</cp:revision>
  <dcterms:created xsi:type="dcterms:W3CDTF">2024-01-08T16:40:02Z</dcterms:created>
  <dcterms:modified xsi:type="dcterms:W3CDTF">2025-07-28T23:00:43Z</dcterms:modified>
  <dc:language>en-US</dc:language>
</cp:coreProperties>
</file>